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6"/>
  </p:notesMasterIdLst>
  <p:sldIdLst>
    <p:sldId id="256" r:id="rId2"/>
    <p:sldId id="259" r:id="rId3"/>
    <p:sldId id="327" r:id="rId4"/>
    <p:sldId id="326" r:id="rId5"/>
    <p:sldId id="328" r:id="rId6"/>
    <p:sldId id="329" r:id="rId7"/>
    <p:sldId id="330" r:id="rId8"/>
    <p:sldId id="292" r:id="rId9"/>
    <p:sldId id="294" r:id="rId10"/>
    <p:sldId id="308" r:id="rId11"/>
    <p:sldId id="293" r:id="rId12"/>
    <p:sldId id="309" r:id="rId13"/>
    <p:sldId id="310" r:id="rId14"/>
    <p:sldId id="284" r:id="rId15"/>
    <p:sldId id="296" r:id="rId16"/>
    <p:sldId id="312" r:id="rId17"/>
    <p:sldId id="311" r:id="rId18"/>
    <p:sldId id="297" r:id="rId19"/>
    <p:sldId id="313" r:id="rId20"/>
    <p:sldId id="285" r:id="rId21"/>
    <p:sldId id="315" r:id="rId22"/>
    <p:sldId id="314" r:id="rId23"/>
    <p:sldId id="318" r:id="rId24"/>
    <p:sldId id="271" r:id="rId25"/>
    <p:sldId id="286" r:id="rId26"/>
    <p:sldId id="319" r:id="rId27"/>
    <p:sldId id="298" r:id="rId28"/>
    <p:sldId id="277" r:id="rId29"/>
    <p:sldId id="288" r:id="rId30"/>
    <p:sldId id="320" r:id="rId31"/>
    <p:sldId id="274" r:id="rId32"/>
    <p:sldId id="321" r:id="rId33"/>
    <p:sldId id="299" r:id="rId34"/>
    <p:sldId id="322" r:id="rId35"/>
    <p:sldId id="289" r:id="rId36"/>
    <p:sldId id="324" r:id="rId37"/>
    <p:sldId id="323" r:id="rId38"/>
    <p:sldId id="278" r:id="rId39"/>
    <p:sldId id="291" r:id="rId40"/>
    <p:sldId id="325" r:id="rId41"/>
    <p:sldId id="300" r:id="rId42"/>
    <p:sldId id="301" r:id="rId43"/>
    <p:sldId id="331" r:id="rId44"/>
    <p:sldId id="30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050"/>
    <a:srgbClr val="00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423" autoAdjust="0"/>
  </p:normalViewPr>
  <p:slideViewPr>
    <p:cSldViewPr>
      <p:cViewPr>
        <p:scale>
          <a:sx n="90" d="100"/>
          <a:sy n="90" d="100"/>
        </p:scale>
        <p:origin x="-160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B018-2CA2-49EC-93CE-38FD93FCE2EB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C4767-E6B3-4A57-ADBA-212CC4D9C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4767-E6B3-4A57-ADBA-212CC4D9CC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4767-E6B3-4A57-ADBA-212CC4D9CC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2D47240-7FF6-44F5-9675-744F64E55977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255-84A5-4537-AD5B-EC85D613AFD1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8F1-7F54-43D6-98F9-2095FF9F8D44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1927-FCC7-4540-8954-40B171B3DB28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36C3BE9-1B77-4342-922F-6CF11E2108C2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16DF-C816-42F0-8EFE-B3C5ADA5CAEA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6C88-DA67-4ABD-8D6F-D40FAD4835F3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4EE4-1D03-4EB8-A1E6-F6BAE7C15B9D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7926-81EC-4362-A44B-A5D78AE0C184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518-E4F8-4525-B4BC-6B5E7F5FD44D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7131-CA73-4DBB-A01B-FC0AE22AD9DF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8BC37F-8E12-47E0-9BBA-D97BD23743FF}" type="datetime1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wikis/home?lang=ru#!/wiki/W177fe1fdb7e3_4a07_9e6e_89a9cfdff8ff/page/%D0%A8%D0%B0%D0%B3%201.%20%D0%A1%D0%BE%D0%B7%D0%B4%D0%B0%D0%BD%D0%B8%D0%B5%20%D0%BF%D1%80%D0%BE%D1%84%D0%B0%D0%B9%D0%BB%D0%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wikis/home?lang=ru#!/wiki/W177fe1fdb7e3_4a07_9e6e_89a9cfdff8ff/page/%D0%A8%D0%B0%D0%B3%202.%20%D0%9F%D1%80%D0%B8%D1%81%D0%BE%D0%B5%D0%B4%D0%B8%D0%BD%D0%B8%D1%82%D0%B5%D1%81%D1%8C%20%D0%BA%20%D1%81%D0%BE%D0%BE%D0%B1%D1%89%D0%B5%D1%81%D1%82%D0%B2%D0%B0%D0%B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.sociologo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wikis/home?lang=ru#!/wiki/W177fe1fdb7e3_4a07_9e6e_89a9cfdff8ff/page/%D0%A4%D0%B0%D0%B9%D0%BB%D1%8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wikis/home?lang=ru#!/wiki/W177fe1fdb7e3_4a07_9e6e_89a9cfdff8ff/page/%D0%97%D0%B0%D0%BA%D0%BB%D0%B0%D0%B4%D0%BA%D0%B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wikis/home?lang=ru#!/wiki/W177fe1fdb7e3_4a07_9e6e_89a9cfdff8ff/page/%D0%9E%D0%BF%D0%B5%D1%80%D0%B0%D1%86%D0%B8%D0%B8%20%D0%B8%20%D0%B7%D0%B0%D0%B4%D0%B0%D1%87%D0%B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wikis/home?lang=ru#!/wiki/W177fe1fdb7e3_4a07_9e6e_89a9cfdff8ff/page/%D0%A4%D0%BE%D1%80%D1%83%D0%BC%D1%8B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wikis/home?lang=ru#!/wiki/W177fe1fdb7e3_4a07_9e6e_89a9cfdff8ff/page/%D0%92%D0%B8%D0%BA%D0%B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wikis/home?lang=ru#!/wiki/W177fe1fdb7e3_4a07_9e6e_89a9cfdff8ff/page/%D0%91%D0%BB%D0%BE%D0%B3%D0%B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communities/service/html/communityview?communityUuid=a49b64f6-e85e-48b3-a21f-ed5d4e1266f6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ltceva@zircon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ociologos.ru/help/index.jsp?topic=/com.ibm.lotus.connections.profiles.help/pfram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645024"/>
            <a:ext cx="7056784" cy="1296144"/>
          </a:xfrm>
        </p:spPr>
        <p:txBody>
          <a:bodyPr>
            <a:noAutofit/>
          </a:bodyPr>
          <a:lstStyle/>
          <a:p>
            <a:r>
              <a:rPr lang="en-US" sz="2800" dirty="0" smtClean="0"/>
              <a:t>SocioLogos</a:t>
            </a:r>
            <a:r>
              <a:rPr lang="ru-RU" sz="2800" dirty="0" smtClean="0"/>
              <a:t> 2.0.</a:t>
            </a:r>
            <a:r>
              <a:rPr lang="en-US" sz="2800" dirty="0" smtClean="0"/>
              <a:t> </a:t>
            </a:r>
            <a:r>
              <a:rPr lang="ru-RU" sz="2800" dirty="0" smtClean="0"/>
              <a:t>Новые  возможности корпоративной социальной сети для профессионального сообщества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7652818" cy="57606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 smtClean="0">
                <a:solidFill>
                  <a:srgbClr val="464653"/>
                </a:solidFill>
              </a:rPr>
              <a:t>Дарья Мальцева, </a:t>
            </a:r>
          </a:p>
          <a:p>
            <a:pPr lvl="0">
              <a:spcBef>
                <a:spcPts val="0"/>
              </a:spcBef>
            </a:pPr>
            <a:r>
              <a:rPr lang="ru-RU" sz="1600" b="1" dirty="0" smtClean="0">
                <a:solidFill>
                  <a:srgbClr val="464653"/>
                </a:solidFill>
              </a:rPr>
              <a:t>Исследовательская группа ЦИРКОН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09329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Москва, 27 ноября 2013 (версия 3)</a:t>
            </a:r>
            <a:endParaRPr lang="ru-RU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434" name="Picture 2" descr="\\Zrg01\work\ZIRCON\SOCIOLOGOS 2.0\SL 2.0_банне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3438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94320"/>
          </a:xfrm>
        </p:spPr>
        <p:txBody>
          <a:bodyPr/>
          <a:lstStyle/>
          <a:p>
            <a:r>
              <a:rPr lang="ru-RU" dirty="0" smtClean="0"/>
              <a:t>Личный профайл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7409" r="17931" b="31429"/>
          <a:stretch/>
        </p:blipFill>
        <p:spPr bwMode="auto">
          <a:xfrm>
            <a:off x="179512" y="1187878"/>
            <a:ext cx="8824740" cy="501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23528" y="2996952"/>
            <a:ext cx="571895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15027" y="4076274"/>
            <a:ext cx="708363" cy="20258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028384" y="1484784"/>
            <a:ext cx="220193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911732" y="4077072"/>
            <a:ext cx="3964523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индивидуальной сети контактов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Перейдите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на вкладку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«Моя сеть» (</a:t>
            </a:r>
            <a:r>
              <a:rPr lang="ru-RU" sz="16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вкладка "Профайлы" - "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Моя сеть"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Здесь нужно:</a:t>
            </a:r>
          </a:p>
          <a:p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Проверить приглашения от других пользователей на добавление в сети, принять или отклонить желаемые</a:t>
            </a:r>
          </a:p>
          <a:p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Пригласить для подключения коллег - либо с помощью окна "Совет - пригласить для подключения", либо через "Поиск". </a:t>
            </a:r>
          </a:p>
          <a:p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 будущем на этой странице с помощью кнопок "Отслеживание" и "Отслеживающие" (аналог "</a:t>
            </a:r>
            <a:r>
              <a:rPr lang="ru-RU" sz="1600" dirty="0" err="1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" в </a:t>
            </a:r>
            <a:r>
              <a:rPr lang="ru-RU" sz="1600" dirty="0" err="1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Твиттере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) вы сможете видеть </a:t>
            </a:r>
            <a:r>
              <a:rPr lang="ru-RU" sz="1600" dirty="0" err="1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профайлы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выбранных вами людей, а также людей, выбравших вас для наблюдения - для того, чтобы быть в курсе деятельности и новостей друг друга. </a:t>
            </a:r>
            <a:endParaRPr lang="ru-RU" sz="16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Создав личную сеть, Вы можете общаться с коллегами в сообществах, а также напрямую посредством личных сообщений на </a:t>
            </a:r>
            <a:r>
              <a:rPr lang="en-US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e-mail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(для этого нужно щелкнуть мышкой по значку контакта).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Далее, в разделе «Каталог»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вкладка "Профайлы" - 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«Каталог"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) можно найти коллегу, зарегистрированного в сети, через поиск в справочнике, либо же </a:t>
            </a:r>
            <a:r>
              <a:rPr lang="ru-RU" sz="16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выслать приглашение на </a:t>
            </a:r>
            <a:r>
              <a:rPr lang="en-US" sz="16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6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человеку, не зарегистрированному на площадке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 Приглашение к регистрации в сети и инструкция будут отправлены на указанный Вами </a:t>
            </a:r>
            <a:r>
              <a:rPr lang="en-US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6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Подробнее о процедуре создания профайла и сети контактов смотрите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  <a:hlinkClick r:id="rId2"/>
              </a:rPr>
              <a:t>здесь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индивидуальной сети контактов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829" r="17508" b="31800"/>
          <a:stretch/>
        </p:blipFill>
        <p:spPr bwMode="auto">
          <a:xfrm>
            <a:off x="395536" y="1190444"/>
            <a:ext cx="8468564" cy="497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27584" y="3068960"/>
            <a:ext cx="1656184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индивидуальной сети контактов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5905" r="14642" b="28953"/>
          <a:stretch/>
        </p:blipFill>
        <p:spPr bwMode="auto">
          <a:xfrm>
            <a:off x="301954" y="1196752"/>
            <a:ext cx="860474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460330" y="2924944"/>
            <a:ext cx="2903758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2. Создание пространства для сотрудничества рабочих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8770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Создание «Сообществ» для организации</a:t>
            </a:r>
            <a:r>
              <a:rPr lang="en-US" dirty="0" smtClean="0"/>
              <a:t> </a:t>
            </a:r>
            <a:r>
              <a:rPr lang="ru-RU" dirty="0" smtClean="0"/>
              <a:t>работы, распространения информации и поддержания связи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Сообщества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28092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Сообщество</a:t>
            </a:r>
            <a:r>
              <a:rPr lang="ru-RU" sz="1400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 - это группа людей с общими </a:t>
            </a:r>
            <a:r>
              <a:rPr lang="ru-RU" sz="1400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интересами. Компонент «Сообщества» обеспечивает возможность </a:t>
            </a:r>
            <a:r>
              <a:rPr lang="ru-RU" sz="1400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связи между членами команды, позволяет им находиться в контакте и обмениваться информацией. Сообщества могут быть общедоступными или с ограниченным доступом, позволяя владельцу управлять присоединением к сообществу новых членов и доступом к его содержимому.</a:t>
            </a:r>
            <a:endParaRPr lang="ru-RU" sz="14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На портале SocioLogos.ru существует 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три вида сообществ по уровню доступа:</a:t>
            </a:r>
            <a:endParaRPr lang="ru-RU" sz="14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Общедоступное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- присоединиться может любой 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пользователь; также все пользователи могут видеть это сообщество в общем списке, заходить в него и видеть всю размещенную информацию. </a:t>
            </a:r>
            <a:endParaRPr lang="ru-RU" sz="14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Модерируемое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- пользователи должны подавать заявку на 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присоединение; это сообщество также видно в общем списке, но нельзя зайти и видеть информацию без предварительного одобрения владельцами. </a:t>
            </a:r>
            <a:endParaRPr lang="ru-RU" sz="14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Частное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- присоединиться можно только по 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приглашению; в общем списке сообщество не видно, информацию видеть невозможно.  </a:t>
            </a:r>
          </a:p>
          <a:p>
            <a:pPr marL="0" indent="0">
              <a:buNone/>
            </a:pPr>
            <a:endParaRPr lang="ru-RU" sz="14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Сообщества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2296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515050"/>
                </a:solidFill>
                <a:latin typeface="Arial"/>
              </a:rPr>
              <a:t>Все сообщества, доступные для 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Вас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, можно найти 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с 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помощью </a:t>
            </a:r>
            <a:r>
              <a:rPr lang="ru-RU" sz="14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вкладки «</a:t>
            </a:r>
            <a:r>
              <a:rPr lang="ru-RU" sz="14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Сообщества» 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на 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верхней панели 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сайта, 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где сообщества разбиты на следующие категории:</a:t>
            </a:r>
          </a:p>
          <a:p>
            <a:pPr>
              <a:buFont typeface="Arial"/>
              <a:buChar char="•"/>
            </a:pPr>
            <a:r>
              <a:rPr lang="ru-RU" sz="1200" b="1" dirty="0">
                <a:solidFill>
                  <a:srgbClr val="515050"/>
                </a:solidFill>
                <a:latin typeface="Arial"/>
              </a:rPr>
              <a:t>Принадлежащие мне -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сообщества, созданные Вами, в которых Вы состоите в качестве администратора (владельца); </a:t>
            </a:r>
            <a:endParaRPr lang="ru-RU" sz="1200" b="1" dirty="0">
              <a:solidFill>
                <a:srgbClr val="51505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1200" b="1" dirty="0">
                <a:solidFill>
                  <a:srgbClr val="515050"/>
                </a:solidFill>
                <a:latin typeface="Arial"/>
              </a:rPr>
              <a:t>Содержащие меня как участника –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сообщества, в которых Вы состоите в качестве участника; </a:t>
            </a:r>
          </a:p>
          <a:p>
            <a:pPr>
              <a:buFont typeface="Arial"/>
              <a:buChar char="•"/>
            </a:pPr>
            <a:r>
              <a:rPr lang="ru-RU" sz="1200" b="1" dirty="0">
                <a:solidFill>
                  <a:srgbClr val="515050"/>
                </a:solidFill>
                <a:latin typeface="Arial"/>
              </a:rPr>
              <a:t>Отслеживаемые мной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 - сообщества, которые были отмечены Вами для отслеживания; войдя в эту вкладку Вы можете также найти новые сообщества через систему поиска; </a:t>
            </a:r>
          </a:p>
          <a:p>
            <a:pPr>
              <a:buFont typeface="Arial"/>
              <a:buChar char="•"/>
            </a:pPr>
            <a:r>
              <a:rPr lang="ru-RU" sz="1200" b="1" dirty="0">
                <a:solidFill>
                  <a:srgbClr val="515050"/>
                </a:solidFill>
                <a:latin typeface="Arial"/>
              </a:rPr>
              <a:t>Я приглашен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 - сообщества, в которые Вас 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пригласили (обязательно проверьте этот раздел при регистрации); </a:t>
            </a:r>
            <a:endParaRPr lang="ru-RU" sz="1200" dirty="0">
              <a:solidFill>
                <a:srgbClr val="51505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1200" b="1" dirty="0">
                <a:solidFill>
                  <a:srgbClr val="515050"/>
                </a:solidFill>
                <a:latin typeface="Arial"/>
              </a:rPr>
              <a:t>Общедоступные сообщества 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- сообщества, открытые для других пользователей (можно не быть участником 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сообщества, но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при этом видеть содержащиеся в них материалы)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Коллективная </a:t>
            </a:r>
            <a:r>
              <a:rPr lang="ru-RU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работа в сети </a:t>
            </a:r>
            <a:r>
              <a:rPr lang="en-US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Sociologos 2.0 </a:t>
            </a:r>
            <a:r>
              <a:rPr lang="ru-RU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осуществляется в рамках </a:t>
            </a:r>
            <a:r>
              <a:rPr lang="ru-RU" sz="14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сообщества, 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входящие </a:t>
            </a:r>
            <a:r>
              <a:rPr lang="ru-RU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 которое участники могут использовать различные </a:t>
            </a:r>
            <a:r>
              <a:rPr lang="ru-RU" sz="1400" b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приложения</a:t>
            </a:r>
            <a:r>
              <a:rPr lang="ru-RU" sz="14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для совместной </a:t>
            </a:r>
            <a:r>
              <a:rPr lang="ru-RU" sz="14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работы (подробнее о которых будет сказано в следующих разделах презентации).   </a:t>
            </a:r>
            <a:endParaRPr lang="ru-RU" sz="14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Для того, чтобы создать сообщество, нужно нажать на кнопку </a:t>
            </a:r>
            <a:r>
              <a:rPr lang="ru-RU" sz="1400" b="1" dirty="0" smtClean="0">
                <a:solidFill>
                  <a:srgbClr val="515050"/>
                </a:solidFill>
                <a:latin typeface="Arial"/>
              </a:rPr>
              <a:t>«Создать сообщество» 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(см. следующую страницу). Вы можете сами определить настройки доступа, владельцев и участников сообщества. 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Дополнительную 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информацию о том, как открыть новое сообщество, добавлять участников и управлять работой сообщества, можно 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найти </a:t>
            </a:r>
            <a:r>
              <a:rPr lang="ru-RU" sz="1400" dirty="0" smtClean="0">
                <a:solidFill>
                  <a:srgbClr val="515050"/>
                </a:solidFill>
                <a:latin typeface="Arial"/>
                <a:hlinkClick r:id="rId2"/>
              </a:rPr>
              <a:t>здесь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. </a:t>
            </a:r>
            <a:endParaRPr lang="ru-RU" sz="1400" dirty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22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Сообщества: </a:t>
            </a:r>
            <a:r>
              <a:rPr lang="ru-RU" i="1" dirty="0" smtClean="0"/>
              <a:t>общий список</a:t>
            </a:r>
            <a:endParaRPr lang="ru-RU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7619" r="13334" b="21714"/>
          <a:stretch/>
        </p:blipFill>
        <p:spPr bwMode="auto">
          <a:xfrm>
            <a:off x="180464" y="1196752"/>
            <a:ext cx="8613956" cy="50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846065" y="1484784"/>
            <a:ext cx="1656184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11760" y="1628800"/>
            <a:ext cx="129614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7382" r="16354" b="23705"/>
          <a:stretch/>
        </p:blipFill>
        <p:spPr bwMode="auto">
          <a:xfrm>
            <a:off x="395536" y="1196752"/>
            <a:ext cx="8413346" cy="53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05" y="260648"/>
            <a:ext cx="8229600" cy="666328"/>
          </a:xfrm>
        </p:spPr>
        <p:txBody>
          <a:bodyPr>
            <a:normAutofit/>
          </a:bodyPr>
          <a:lstStyle/>
          <a:p>
            <a:r>
              <a:rPr lang="ru-RU" sz="2900" dirty="0" smtClean="0"/>
              <a:t>Сообщества: </a:t>
            </a:r>
            <a:r>
              <a:rPr lang="ru-RU" sz="2900" i="1" dirty="0" smtClean="0"/>
              <a:t>«Группа «Открытое мнение»</a:t>
            </a:r>
            <a:endParaRPr lang="ru-RU" sz="2900" i="1" dirty="0"/>
          </a:p>
        </p:txBody>
      </p:sp>
      <p:sp>
        <p:nvSpPr>
          <p:cNvPr id="5" name="Овал 4"/>
          <p:cNvSpPr/>
          <p:nvPr/>
        </p:nvSpPr>
        <p:spPr>
          <a:xfrm>
            <a:off x="2483768" y="414908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683568" y="4437112"/>
            <a:ext cx="216024" cy="1944216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956376" y="1484784"/>
            <a:ext cx="576064" cy="5760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3718" y="11566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Отправить электронное письмо участникам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004048" y="1700808"/>
            <a:ext cx="571895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22312"/>
          </a:xfrm>
        </p:spPr>
        <p:txBody>
          <a:bodyPr>
            <a:noAutofit/>
          </a:bodyPr>
          <a:lstStyle/>
          <a:p>
            <a:r>
              <a:rPr lang="ru-RU" sz="2900" dirty="0" smtClean="0"/>
              <a:t>Сообщества: </a:t>
            </a:r>
            <a:r>
              <a:rPr lang="ru-RU" sz="2900" i="1" dirty="0" smtClean="0"/>
              <a:t>создание нового сообщества  </a:t>
            </a:r>
            <a:endParaRPr lang="ru-RU" sz="2900" i="1" dirty="0"/>
          </a:p>
        </p:txBody>
      </p:sp>
      <p:sp>
        <p:nvSpPr>
          <p:cNvPr id="5" name="Овал 4"/>
          <p:cNvSpPr/>
          <p:nvPr/>
        </p:nvSpPr>
        <p:spPr>
          <a:xfrm>
            <a:off x="2483768" y="414908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3" t="8354" r="17439" b="21340"/>
          <a:stretch/>
        </p:blipFill>
        <p:spPr bwMode="auto">
          <a:xfrm>
            <a:off x="1043608" y="1213098"/>
            <a:ext cx="6624736" cy="50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763688" y="1213098"/>
            <a:ext cx="1296144" cy="559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94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представляет собой сеть </a:t>
            </a:r>
            <a:r>
              <a:rPr lang="en-US" dirty="0" smtClean="0"/>
              <a:t>SocioLogos 2.0.?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Сеть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SocioLogos 2.0. –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это профессиональная социальная сеть для совместной работы, созданная на основе среды </a:t>
            </a:r>
            <a:r>
              <a:rPr lang="en-US" sz="18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IBM Connections</a:t>
            </a:r>
            <a:r>
              <a:rPr lang="ru-RU" sz="18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на базе сайта </a:t>
            </a:r>
            <a:r>
              <a:rPr lang="ru-RU" sz="18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Социологос.ру.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Среда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BM Connections - это программное обеспечение социальной сети, интегрирующее различные способы коммуникации, которое позволяет эффективно обмениваться знаниями и взаимодействовать с коллегами, а также улучшить условия и повысить качество и эффективность работы.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Адрес сайта: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  <a:hlinkClick r:id="rId3"/>
              </a:rPr>
              <a:t>www.people.sociologos.ru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Основные достоинства: </a:t>
            </a:r>
          </a:p>
          <a:p>
            <a:r>
              <a:rPr lang="ru-RU" sz="1800" b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Интеграция приложений в единую среду </a:t>
            </a:r>
            <a:r>
              <a:rPr lang="ru-RU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- возможность содержать информацию по проекту в одном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месте.</a:t>
            </a:r>
            <a:endParaRPr lang="ru-RU" sz="18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Человекоориентированность среды - </a:t>
            </a:r>
            <a:r>
              <a:rPr lang="ru-RU" sz="18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созданные материалы привязываются не к конкретному проекту, а к конкретному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эксперту.</a:t>
            </a:r>
            <a:endParaRPr lang="ru-RU" sz="1800" dirty="0">
              <a:solidFill>
                <a:srgbClr val="515050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31324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3. Предоставление совместного доступа к рабочим документам и ресурсам, структурирование и обмен важной информацией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Использование приложений «Файлы» и «Закладки» для загрузки, обмена и сохранения документов в определенном месте (на личной странице или на странице Сообщества).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/>
              <a:t>Приложение «Файлы»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Приложение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 </a:t>
            </a:r>
            <a:r>
              <a:rPr lang="ru-RU" sz="1400" b="1" i="1" dirty="0">
                <a:solidFill>
                  <a:srgbClr val="515050"/>
                </a:solidFill>
                <a:latin typeface="Arial"/>
              </a:rPr>
              <a:t>Файлы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 предлагает удобный способ загрузки и хранения файлов в центральном хранилище. </a:t>
            </a:r>
            <a:endParaRPr lang="ru-RU" sz="1400" i="1" dirty="0" smtClean="0">
              <a:solidFill>
                <a:srgbClr val="515050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Вы 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можете предоставить загруженные файлы отдельным пользователям, обеспечивая возможность совместной работы с материалами, без необходимости передачи больших файлов по электронной почте. </a:t>
            </a:r>
          </a:p>
          <a:p>
            <a:pPr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Можно 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также рекомендовать и комментировать файлы, объединять файлы в папки и отслеживать различные версии файлов. </a:t>
            </a:r>
            <a:endParaRPr lang="ru-RU" sz="1400" i="1" dirty="0" smtClean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515050"/>
                </a:solidFill>
                <a:latin typeface="Arial"/>
              </a:rPr>
              <a:t>Файлы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 - это инструмент совместной работы, удобный способ совместно использовать файлы, информацию, средства связи и идеи с другими сотрудниками коллектива без необходимости посылать большие файлы по </a:t>
            </a: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электронной 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почте</a:t>
            </a: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Зайти в раздел «Файлы» нужно через </a:t>
            </a:r>
            <a:r>
              <a:rPr lang="ru-RU" sz="1400" dirty="0" smtClean="0">
                <a:solidFill>
                  <a:srgbClr val="00649D"/>
                </a:solidFill>
                <a:latin typeface="Arial"/>
              </a:rPr>
              <a:t>вкладку «Приложения» – «Файлы»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 (автоматически Вы попадете на страницу </a:t>
            </a:r>
            <a:r>
              <a:rPr lang="ru-RU" sz="1400" dirty="0" smtClean="0">
                <a:solidFill>
                  <a:srgbClr val="00649D"/>
                </a:solidFill>
                <a:latin typeface="Arial"/>
              </a:rPr>
              <a:t>«Мои файлы»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). Есть и другие виды типологизации файлов («Закрепленные», «Совместно используемые», «Общедоступные») – они указаны слева; также файлы могут быть распределены по папкам («Закрепленные папки», «Мои папки», «Общедоступные папки», «Совместно используемые папки»). Подробнее они описаны 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в разделе </a:t>
            </a:r>
            <a:r>
              <a:rPr lang="en-US" sz="1400" dirty="0">
                <a:solidFill>
                  <a:srgbClr val="515050"/>
                </a:solidFill>
                <a:latin typeface="Arial"/>
              </a:rPr>
              <a:t>Wiki </a:t>
            </a:r>
            <a:r>
              <a:rPr lang="ru-RU" sz="1400" dirty="0" smtClean="0">
                <a:solidFill>
                  <a:srgbClr val="515050"/>
                </a:solidFill>
                <a:latin typeface="Arial"/>
                <a:hlinkClick r:id="rId2"/>
              </a:rPr>
              <a:t>здесь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.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Там же изложены основные возможности работы с файлами </a:t>
            </a: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(передача, предоставление совместного доступа, поиск, отслеживание, уровни доступа, рекомендация и комментирование, добавление тегов, версии файлов, организация файлов в папки).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15050"/>
                </a:solidFill>
                <a:latin typeface="Arial"/>
              </a:rPr>
              <a:t>Также на этой странице вы можете Передать файл и Создать папку, а также, воспользовавшись поиском, найти документы по пользователю и его роли (автор, читатель). </a:t>
            </a:r>
          </a:p>
        </p:txBody>
      </p:sp>
    </p:spTree>
    <p:extLst>
      <p:ext uri="{BB962C8B-B14F-4D97-AF65-F5344CB8AC3E}">
        <p14:creationId xmlns:p14="http://schemas.microsoft.com/office/powerpoint/2010/main" val="15678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«Файлы»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t="7882" r="16158" b="27645"/>
          <a:stretch/>
        </p:blipFill>
        <p:spPr bwMode="auto">
          <a:xfrm>
            <a:off x="395536" y="1196752"/>
            <a:ext cx="8586780" cy="50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83568" y="1772816"/>
            <a:ext cx="1656184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38336"/>
          </a:xfrm>
        </p:spPr>
        <p:txBody>
          <a:bodyPr>
            <a:normAutofit/>
          </a:bodyPr>
          <a:lstStyle/>
          <a:p>
            <a:r>
              <a:rPr lang="ru-RU" sz="2900" dirty="0"/>
              <a:t>Приложение «Закладки»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515050"/>
                </a:solidFill>
                <a:latin typeface="Arial"/>
              </a:rPr>
              <a:t>С помощью </a:t>
            </a:r>
            <a:r>
              <a:rPr lang="ru-RU" sz="1600" b="1" i="1" dirty="0">
                <a:solidFill>
                  <a:srgbClr val="515050"/>
                </a:solidFill>
                <a:latin typeface="Arial"/>
              </a:rPr>
              <a:t>Закладок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 можно сохранять, упорядочивать и распространять закладки из интернета и внутренней </a:t>
            </a: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сети. Используйте 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Закладки для хранения и извлечения </a:t>
            </a: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веб-ссылок. </a:t>
            </a:r>
            <a:endParaRPr lang="ru-RU" sz="1600" i="1" dirty="0" smtClean="0">
              <a:solidFill>
                <a:srgbClr val="515050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Вы 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можете поделиться с сотрудниками некоторыми или всеми </a:t>
            </a: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закладками.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Также 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можно ознакомиться с коллекцией закладок других сотрудников, используя средства связи с людьми, которые разделяют ваши интересы или обладают необходимым для вас опытом.</a:t>
            </a:r>
            <a:endParaRPr lang="ru-RU" sz="1600" dirty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Приложение </a:t>
            </a:r>
            <a:r>
              <a:rPr lang="ru-RU" sz="1600" dirty="0" smtClean="0">
                <a:solidFill>
                  <a:srgbClr val="00649D"/>
                </a:solidFill>
                <a:latin typeface="Arial"/>
              </a:rPr>
              <a:t>"Закладки</a:t>
            </a:r>
            <a:r>
              <a:rPr lang="ru-RU" sz="1600" dirty="0">
                <a:solidFill>
                  <a:srgbClr val="00649D"/>
                </a:solidFill>
                <a:latin typeface="Arial"/>
              </a:rPr>
              <a:t>"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также находится </a:t>
            </a:r>
            <a:r>
              <a:rPr lang="ru-RU" sz="1600" dirty="0">
                <a:solidFill>
                  <a:srgbClr val="00649D"/>
                </a:solidFill>
                <a:latin typeface="Arial"/>
              </a:rPr>
              <a:t>во вкладке "Приложения"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. </a:t>
            </a:r>
            <a:endParaRPr lang="ru-RU" sz="1600" dirty="0" smtClean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Подробнее о закладках и процедуре их сохранения можно прочитать в Вики</a:t>
            </a:r>
            <a:r>
              <a:rPr lang="en-US" sz="1600" dirty="0" smtClean="0">
                <a:solidFill>
                  <a:srgbClr val="515050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rgbClr val="515050"/>
                </a:solidFill>
                <a:latin typeface="Arial"/>
                <a:hlinkClick r:id="rId2"/>
              </a:rPr>
              <a:t>здесь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3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890" y="548680"/>
            <a:ext cx="8229600" cy="482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«Закладки»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15921" r="14779" b="14245"/>
          <a:stretch/>
        </p:blipFill>
        <p:spPr bwMode="auto">
          <a:xfrm>
            <a:off x="395536" y="1196752"/>
            <a:ext cx="82978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267744" y="2132856"/>
            <a:ext cx="2931865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4. Организация работы коллектива и ресурсов вокруг задач проекта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Использование приложения «Операции» для определения задач проекта и отслеживания их выполнения. 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Приложение «Операции» и список задач</a:t>
            </a:r>
            <a:endParaRPr lang="ru-RU" sz="2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Приложение </a:t>
            </a:r>
            <a:r>
              <a:rPr lang="ru-RU" sz="1600" b="1" i="1" dirty="0" smtClean="0">
                <a:solidFill>
                  <a:srgbClr val="515050"/>
                </a:solidFill>
                <a:latin typeface="Arial"/>
              </a:rPr>
              <a:t>Операции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 позволяет организовать работу коллектива вокруг задач проекта. Создание операции является полезным средством для обмена информацией и ресурсами, назначения и отслеживания задач, размещения информации коллектива и организации встреч. </a:t>
            </a:r>
            <a:endParaRPr lang="ru-RU" sz="1600" i="1" dirty="0" smtClean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Зайдите 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в приложение </a:t>
            </a:r>
            <a:r>
              <a:rPr lang="ru-RU" sz="1600" dirty="0">
                <a:solidFill>
                  <a:srgbClr val="00649D"/>
                </a:solidFill>
                <a:latin typeface="Arial"/>
              </a:rPr>
              <a:t>"Операции"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 через вкладку </a:t>
            </a:r>
            <a:r>
              <a:rPr lang="ru-RU" sz="1600" dirty="0">
                <a:solidFill>
                  <a:srgbClr val="00649D"/>
                </a:solidFill>
                <a:latin typeface="Arial"/>
              </a:rPr>
              <a:t>"Приложения</a:t>
            </a:r>
            <a:r>
              <a:rPr lang="ru-RU" sz="1600" dirty="0" smtClean="0">
                <a:solidFill>
                  <a:srgbClr val="00649D"/>
                </a:solidFill>
                <a:latin typeface="Arial"/>
              </a:rPr>
              <a:t>"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. Здесь Вы можете создать операцию через список необходимых для ее выполнения задач, определив сроки выполнения и ответственных лиц. При этом указанные Вами лица будут видеть поставленные Вами задачи в своем списке задач.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При этом Вы можете задать определенный </a:t>
            </a:r>
            <a:r>
              <a:rPr lang="ru-RU" sz="1600" b="1" dirty="0" smtClean="0">
                <a:solidFill>
                  <a:srgbClr val="515050"/>
                </a:solidFill>
                <a:latin typeface="Arial"/>
              </a:rPr>
              <a:t>шаблон операции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и затем использовать его для создания новых операций (например, если проекты носят похожий характер).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В этой же вкладке можно видеть </a:t>
            </a:r>
            <a:r>
              <a:rPr lang="ru-RU" sz="1600" b="1" dirty="0" smtClean="0">
                <a:solidFill>
                  <a:srgbClr val="515050"/>
                </a:solidFill>
                <a:latin typeface="Arial"/>
              </a:rPr>
              <a:t>недавние обновления ваших операций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(создателем или участником которых Вы являетесь).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Подробнее о возможностях приложения «Операции» можно прочитать </a:t>
            </a:r>
            <a:r>
              <a:rPr lang="ru-RU" sz="1600" dirty="0" smtClean="0">
                <a:solidFill>
                  <a:srgbClr val="515050"/>
                </a:solidFill>
                <a:latin typeface="Arial"/>
                <a:hlinkClick r:id="rId2"/>
              </a:rPr>
              <a:t>здесь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515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5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34" y="404664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«Операции»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22226" r="15862" b="9202"/>
          <a:stretch/>
        </p:blipFill>
        <p:spPr bwMode="auto">
          <a:xfrm>
            <a:off x="366055" y="1170977"/>
            <a:ext cx="8164370" cy="506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267744" y="4365104"/>
            <a:ext cx="792088" cy="720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61" y="476672"/>
            <a:ext cx="8147248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задач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t="18443" r="17241" b="16769"/>
          <a:stretch/>
        </p:blipFill>
        <p:spPr bwMode="auto">
          <a:xfrm>
            <a:off x="256137" y="1196752"/>
            <a:ext cx="8423697" cy="49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364088" y="2564904"/>
            <a:ext cx="432048" cy="432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5. Создание места для обмена идеями в коллективе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Использование приложений «Форумы» и «Вики»  для коллективного мозгового штурма и получения отзывов в процессе совместной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представляет собой сеть </a:t>
            </a:r>
            <a:r>
              <a:rPr lang="en-US" dirty="0"/>
              <a:t>SocioLogos 2.0.?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7252" r="19704" b="33190"/>
          <a:stretch/>
        </p:blipFill>
        <p:spPr bwMode="auto">
          <a:xfrm>
            <a:off x="204951" y="1196751"/>
            <a:ext cx="8769133" cy="53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Приложение «Форумы» </a:t>
            </a:r>
            <a:endParaRPr lang="ru-RU" sz="2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515050"/>
                </a:solidFill>
                <a:latin typeface="Arial"/>
              </a:rPr>
              <a:t>Форумы 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-  это электронная доска обсуждения, на которой пользователи могут задавать вопросы, делиться опытом и обсуждать общие темы. </a:t>
            </a:r>
            <a:endParaRPr lang="ru-RU" sz="1600" i="1" dirty="0" smtClean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В 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приложении </a:t>
            </a:r>
            <a:r>
              <a:rPr lang="ru-RU" sz="1600" b="1" i="1" dirty="0">
                <a:solidFill>
                  <a:srgbClr val="515050"/>
                </a:solidFill>
                <a:latin typeface="Arial"/>
              </a:rPr>
              <a:t>Форумы 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можно открыть раздел по узкой теме или обсудить уже существующие решения общих проблем. Участники могут обмениваться идеями, задавать вопросы и использовать решения коллег</a:t>
            </a: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. 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Форумы </a:t>
            </a:r>
            <a:r>
              <a:rPr lang="ru-RU" sz="1600" i="1" dirty="0">
                <a:solidFill>
                  <a:srgbClr val="515050"/>
                </a:solidFill>
                <a:latin typeface="Arial"/>
              </a:rPr>
              <a:t>позволяют устанавливать связи с коллегами, поддерживать чувство принадлежности к коллективу и привлекать интерес группы к отдельным темам</a:t>
            </a:r>
            <a:r>
              <a:rPr lang="ru-RU" sz="1600" i="1" dirty="0" smtClean="0">
                <a:solidFill>
                  <a:srgbClr val="51505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Вход в </a:t>
            </a:r>
            <a:r>
              <a:rPr lang="ru-RU" sz="1600" dirty="0" smtClean="0">
                <a:solidFill>
                  <a:srgbClr val="00649D"/>
                </a:solidFill>
                <a:latin typeface="Arial"/>
              </a:rPr>
              <a:t>Форумы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 также осуществляется через </a:t>
            </a:r>
            <a:r>
              <a:rPr lang="ru-RU" sz="1600" dirty="0" smtClean="0">
                <a:solidFill>
                  <a:srgbClr val="00649D"/>
                </a:solidFill>
                <a:latin typeface="Arial"/>
              </a:rPr>
              <a:t>вкладку «Приложения».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В разделе будут показаны форумы, начатые Вами («Принадлежащие мне»), содержащие Вас в качестве участника, отслеживаемые Вами и общедоступные. </a:t>
            </a:r>
            <a:endParaRPr lang="en-US" sz="1600" dirty="0" smtClean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Кроме того, если при написании форума Вы укажете свое сообщение как вопрос, в данном разделе будут показаны также открытые вопросы и вопросы, уже получившие ответ. </a:t>
            </a:r>
            <a:endParaRPr lang="ru-RU" sz="1600" dirty="0" smtClean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Форумы создаются в рамках </a:t>
            </a:r>
            <a:r>
              <a:rPr lang="ru-RU" sz="1600" b="1" dirty="0" smtClean="0">
                <a:solidFill>
                  <a:srgbClr val="515050"/>
                </a:solidFill>
                <a:latin typeface="Arial"/>
              </a:rPr>
              <a:t>Сообществ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, но также есть возможность создавать их как отдельные элементы. </a:t>
            </a:r>
            <a:endParaRPr lang="ru-RU" sz="1600" dirty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600" b="0" i="0" dirty="0" smtClean="0">
                <a:solidFill>
                  <a:srgbClr val="515050"/>
                </a:solidFill>
                <a:effectLst/>
                <a:latin typeface="Arial"/>
              </a:rPr>
              <a:t>Подробнее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о возможностях Форумов читайте в Вики</a:t>
            </a:r>
            <a:r>
              <a:rPr lang="ru-RU" sz="1600" b="0" i="0" dirty="0" smtClean="0">
                <a:solidFill>
                  <a:srgbClr val="515050"/>
                </a:solidFill>
                <a:effectLst/>
                <a:latin typeface="Arial"/>
              </a:rPr>
              <a:t> </a:t>
            </a:r>
            <a:r>
              <a:rPr lang="ru-RU" sz="1600" b="0" i="0" dirty="0" smtClean="0">
                <a:solidFill>
                  <a:srgbClr val="515050"/>
                </a:solidFill>
                <a:effectLst/>
                <a:latin typeface="Arial"/>
                <a:hlinkClick r:id="rId2"/>
              </a:rPr>
              <a:t>здесь</a:t>
            </a:r>
            <a:r>
              <a:rPr lang="ru-RU" sz="1600" b="0" i="0" dirty="0" smtClean="0">
                <a:solidFill>
                  <a:srgbClr val="515050"/>
                </a:solidFill>
                <a:effectLst/>
                <a:latin typeface="Arial"/>
              </a:rPr>
              <a:t>. </a:t>
            </a:r>
            <a:endParaRPr lang="ru-RU" sz="1600" b="0" i="0" dirty="0">
              <a:solidFill>
                <a:srgbClr val="51505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2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t="18446" r="19311" b="20080"/>
          <a:stretch/>
        </p:blipFill>
        <p:spPr bwMode="auto">
          <a:xfrm>
            <a:off x="467544" y="1340768"/>
            <a:ext cx="8204587" cy="499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«Форумы»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824028" y="1988840"/>
            <a:ext cx="504056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491880" y="2060848"/>
            <a:ext cx="288032" cy="432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3568" y="1988840"/>
            <a:ext cx="165618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Приложение «Вики»</a:t>
            </a:r>
            <a:endParaRPr lang="ru-RU" sz="2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Приложение</a:t>
            </a:r>
            <a:r>
              <a:rPr lang="ru-RU" sz="1600" b="1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Вики </a:t>
            </a:r>
            <a:r>
              <a:rPr lang="ru-RU" sz="1600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(по аналогии со всем известной Википедией) - </a:t>
            </a:r>
            <a:r>
              <a:rPr lang="ru-RU" sz="1600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это наборы веб-страниц страниц определенной тематики. Вики является отличным способом для обмена </a:t>
            </a:r>
            <a:r>
              <a:rPr lang="ru-RU" sz="1600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и накопления информации </a:t>
            </a:r>
            <a:r>
              <a:rPr lang="ru-RU" sz="1600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и развития сотрудничества в рамках проекта </a:t>
            </a:r>
            <a:r>
              <a:rPr lang="ru-RU" sz="1600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Вашей группы.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Участники Вики </a:t>
            </a:r>
            <a:r>
              <a:rPr lang="ru-RU" sz="1600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могут добавлять собственные страницы, а также редактировать и комментировать существующие, обеспечивая тем самым актуальность информации. Вики могут использоваться рабочими группами как </a:t>
            </a:r>
            <a:r>
              <a:rPr lang="ru-RU" sz="1600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место </a:t>
            </a:r>
            <a:r>
              <a:rPr lang="ru-RU" sz="1600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для совместной работы над проектом</a:t>
            </a:r>
            <a:r>
              <a:rPr lang="ru-RU" sz="1600" i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Вход в приложение 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Вики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осуществляется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через вкладку 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Приложения («Мои вики»).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Здесь Вы можете видеть принадлежащие Вам и отслеживаемые вики, а также вики в зависимости от уровня доступа – доступные для чтения, доступные для изменения, а также общедоступные вики. </a:t>
            </a:r>
            <a:endParaRPr lang="ru-RU" sz="16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Вики также 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создаются в рамках </a:t>
            </a:r>
            <a:r>
              <a:rPr lang="ru-RU" sz="1600" b="1" dirty="0">
                <a:solidFill>
                  <a:srgbClr val="515050"/>
                </a:solidFill>
                <a:latin typeface="Arial"/>
              </a:rPr>
              <a:t>Сообществ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, но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есть 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возможность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создавать их отдельно. </a:t>
            </a:r>
            <a:endParaRPr lang="ru-RU" sz="1600" dirty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600" b="0" i="0" dirty="0" smtClean="0">
                <a:solidFill>
                  <a:srgbClr val="515050"/>
                </a:solidFill>
                <a:effectLst/>
                <a:latin typeface="Arial" pitchFamily="34" charset="0"/>
                <a:cs typeface="Arial" pitchFamily="34" charset="0"/>
              </a:rPr>
              <a:t>Подробнее </a:t>
            </a:r>
            <a:r>
              <a:rPr lang="ru-RU" sz="1600" b="0" i="0" dirty="0" smtClean="0">
                <a:solidFill>
                  <a:srgbClr val="515050"/>
                </a:solidFill>
                <a:effectLst/>
                <a:latin typeface="Arial" pitchFamily="34" charset="0"/>
                <a:cs typeface="Arial" pitchFamily="34" charset="0"/>
              </a:rPr>
              <a:t>о приложении Вики смотрите  </a:t>
            </a:r>
            <a:r>
              <a:rPr lang="ru-RU" sz="1600" b="0" i="0" dirty="0" smtClean="0">
                <a:solidFill>
                  <a:srgbClr val="51505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здесь</a:t>
            </a:r>
            <a:r>
              <a:rPr lang="ru-RU" sz="1600" b="0" i="0" dirty="0" smtClean="0">
                <a:solidFill>
                  <a:srgbClr val="51505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lang="ru-RU" sz="1600" b="0" i="0" dirty="0">
              <a:solidFill>
                <a:srgbClr val="515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648072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Приложение «Вики»</a:t>
            </a:r>
            <a:endParaRPr lang="ru-RU" sz="29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6572" r="15222" b="23281"/>
          <a:stretch/>
        </p:blipFill>
        <p:spPr bwMode="auto">
          <a:xfrm>
            <a:off x="539551" y="1196752"/>
            <a:ext cx="819159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99592" y="1700808"/>
            <a:ext cx="165618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594320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Приложение «Вики»</a:t>
            </a:r>
            <a:endParaRPr lang="ru-RU" sz="29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77206"/>
            <a:ext cx="7056784" cy="514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907704" y="5229200"/>
            <a:ext cx="72008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7784" y="55892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Модель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Википедии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6. Передача знаний и опыта, обмен новостями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Использование приложения «Блоги» для передачи опыта и обмена новостями и мнениями.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94320"/>
          </a:xfrm>
        </p:spPr>
        <p:txBody>
          <a:bodyPr/>
          <a:lstStyle/>
          <a:p>
            <a:r>
              <a:rPr lang="ru-RU" dirty="0" smtClean="0"/>
              <a:t>Приложение «Блоги»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Блоги</a:t>
            </a:r>
            <a:r>
              <a:rPr lang="ru-RU" sz="1600" i="1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- это электронные журналы, которые можно использовать для эффективного и динамичного распространения информации в организации. Блог - это отличный способ сообщить последние новости и обменяться мнениями в эффективном и динамическом стиле. Блоги - это быстрый и эффективный способ поделиться своим мнением и новостями. Блог может иметь одного автора или нескольких участников. </a:t>
            </a:r>
            <a:endParaRPr lang="ru-RU" sz="16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На страницу 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приложения "Блоги</a:t>
            </a:r>
            <a:r>
              <a:rPr lang="ru-RU" sz="16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также попасть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6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вкладку 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«Приложения».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Здесь Вы можете начать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новый блог,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видеть все Ваши блоги и общедоступные блоги, а также видеть недавние обновления. Среди общедоступных блогов можно видеть наиболее рекомендуемые, комментируемые, и посещаемые, а также блоги с наибольшим количеством голосов.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Кроме обычных блогов, в сети </a:t>
            </a:r>
            <a:r>
              <a:rPr lang="en-US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IBM Connections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есть также </a:t>
            </a:r>
            <a:r>
              <a:rPr lang="ru-RU" sz="16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совместные блоги идей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, в которых все пользователи могут выложить свою идею и проголосовать за идеи других пользователей.  </a:t>
            </a:r>
            <a:endParaRPr lang="ru-RU" sz="16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Обычно Блоги и Блоги идей создаются 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в рамках </a:t>
            </a:r>
            <a:r>
              <a:rPr lang="ru-RU" sz="1600" b="1" dirty="0">
                <a:solidFill>
                  <a:srgbClr val="515050"/>
                </a:solidFill>
                <a:latin typeface="Arial"/>
              </a:rPr>
              <a:t>Сообществ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, но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возможно создавать </a:t>
            </a:r>
            <a:r>
              <a:rPr lang="ru-RU" sz="1600" dirty="0">
                <a:solidFill>
                  <a:srgbClr val="515050"/>
                </a:solidFill>
                <a:latin typeface="Arial"/>
              </a:rPr>
              <a:t>их </a:t>
            </a:r>
            <a:r>
              <a:rPr lang="ru-RU" sz="1600" dirty="0" smtClean="0">
                <a:solidFill>
                  <a:srgbClr val="515050"/>
                </a:solidFill>
                <a:latin typeface="Arial"/>
              </a:rPr>
              <a:t>как отдельные элементы. </a:t>
            </a:r>
            <a:endParaRPr lang="ru-RU" sz="16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Подробнее с функционалом блогов можно познакомиться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  <a:hlinkClick r:id="rId2"/>
              </a:rPr>
              <a:t>здесь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51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9256" cy="720080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Приложение «Блоги»</a:t>
            </a:r>
            <a:endParaRPr lang="ru-RU" sz="29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8039" r="17735" b="19291"/>
          <a:stretch/>
        </p:blipFill>
        <p:spPr bwMode="auto">
          <a:xfrm>
            <a:off x="683568" y="1268760"/>
            <a:ext cx="7272808" cy="504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669098" y="1484784"/>
            <a:ext cx="297491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548680"/>
            <a:ext cx="8219256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«Блоги»: </a:t>
            </a:r>
            <a:r>
              <a:rPr lang="ru-RU" i="1" dirty="0" smtClean="0"/>
              <a:t>пример блога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8985" r="18916" b="23959"/>
          <a:stretch/>
        </p:blipFill>
        <p:spPr bwMode="auto">
          <a:xfrm>
            <a:off x="539552" y="1268760"/>
            <a:ext cx="7776864" cy="494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6840760" cy="129614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7. Получение информации о связанных с проектом мероприятиях и других новостей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Регулярное получение обновлений с помощью сервисов Отслеживания, Обновлений состояния и Уведомлений.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00336"/>
          </a:xfrm>
        </p:spPr>
        <p:txBody>
          <a:bodyPr>
            <a:noAutofit/>
          </a:bodyPr>
          <a:lstStyle/>
          <a:p>
            <a:r>
              <a:rPr lang="ru-RU" sz="2900" dirty="0" smtClean="0"/>
              <a:t>Корпоративная социальная сеть </a:t>
            </a:r>
            <a:r>
              <a:rPr lang="en-US" sz="2900" dirty="0" smtClean="0"/>
              <a:t>SocioLogos 2.0</a:t>
            </a:r>
            <a:endParaRPr lang="ru-RU" sz="2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515050"/>
                </a:solidFill>
              </a:rPr>
              <a:t>Поддержка </a:t>
            </a:r>
            <a:r>
              <a:rPr lang="ru-RU" sz="2400" b="1" dirty="0" smtClean="0">
                <a:solidFill>
                  <a:srgbClr val="515050"/>
                </a:solidFill>
              </a:rPr>
              <a:t>эффективной коммуникации</a:t>
            </a:r>
            <a:r>
              <a:rPr lang="ru-RU" sz="2400" dirty="0" smtClean="0">
                <a:solidFill>
                  <a:srgbClr val="515050"/>
                </a:solidFill>
              </a:rPr>
              <a:t> профессионалов (знакомства, сообщения, обмен данными и публикациями, онлайн-дискуссии);</a:t>
            </a:r>
            <a:endParaRPr lang="en-US" sz="2400" dirty="0" smtClean="0">
              <a:solidFill>
                <a:srgbClr val="515050"/>
              </a:solidFill>
            </a:endParaRPr>
          </a:p>
          <a:p>
            <a:r>
              <a:rPr lang="ru-RU" sz="2400" dirty="0" smtClean="0">
                <a:solidFill>
                  <a:srgbClr val="515050"/>
                </a:solidFill>
              </a:rPr>
              <a:t>Возможность </a:t>
            </a:r>
            <a:r>
              <a:rPr lang="ru-RU" sz="2400" b="1" dirty="0" smtClean="0">
                <a:solidFill>
                  <a:srgbClr val="515050"/>
                </a:solidFill>
              </a:rPr>
              <a:t>совместной работы </a:t>
            </a:r>
            <a:r>
              <a:rPr lang="ru-RU" sz="2400" dirty="0" smtClean="0">
                <a:solidFill>
                  <a:srgbClr val="515050"/>
                </a:solidFill>
              </a:rPr>
              <a:t>над исследовательскими проектами – как </a:t>
            </a:r>
            <a:r>
              <a:rPr lang="ru-RU" sz="2400" b="1" dirty="0" smtClean="0">
                <a:solidFill>
                  <a:srgbClr val="515050"/>
                </a:solidFill>
              </a:rPr>
              <a:t>открытыми совместными инициативными проектами</a:t>
            </a:r>
            <a:r>
              <a:rPr lang="ru-RU" sz="2400" dirty="0" smtClean="0">
                <a:solidFill>
                  <a:srgbClr val="515050"/>
                </a:solidFill>
              </a:rPr>
              <a:t> представителей профессионального сообщества, так и </a:t>
            </a:r>
            <a:r>
              <a:rPr lang="ru-RU" sz="2400" b="1" dirty="0" smtClean="0">
                <a:solidFill>
                  <a:srgbClr val="515050"/>
                </a:solidFill>
              </a:rPr>
              <a:t>закрытыми, частными проектами</a:t>
            </a:r>
            <a:r>
              <a:rPr lang="ru-RU" sz="2400" dirty="0" smtClean="0">
                <a:solidFill>
                  <a:srgbClr val="515050"/>
                </a:solidFill>
              </a:rPr>
              <a:t> отдельных компаний;</a:t>
            </a:r>
          </a:p>
          <a:p>
            <a:r>
              <a:rPr lang="ru-RU" sz="2400" dirty="0" smtClean="0">
                <a:solidFill>
                  <a:srgbClr val="515050"/>
                </a:solidFill>
              </a:rPr>
              <a:t>Создание </a:t>
            </a:r>
            <a:r>
              <a:rPr lang="ru-RU" sz="2400" b="1" dirty="0" smtClean="0">
                <a:solidFill>
                  <a:srgbClr val="515050"/>
                </a:solidFill>
              </a:rPr>
              <a:t>виртуальных офисов</a:t>
            </a:r>
            <a:r>
              <a:rPr lang="ru-RU" sz="2400" dirty="0" smtClean="0">
                <a:solidFill>
                  <a:srgbClr val="515050"/>
                </a:solidFill>
              </a:rPr>
              <a:t> малых исследовательских фирм</a:t>
            </a:r>
            <a:r>
              <a:rPr lang="ru-RU" sz="2400" dirty="0">
                <a:solidFill>
                  <a:srgbClr val="515050"/>
                </a:solidFill>
              </a:rPr>
              <a:t>.</a:t>
            </a:r>
            <a:endParaRPr lang="ru-RU" sz="2400" dirty="0" smtClean="0">
              <a:solidFill>
                <a:srgbClr val="515050"/>
              </a:solidFill>
            </a:endParaRPr>
          </a:p>
        </p:txBody>
      </p:sp>
      <p:pic>
        <p:nvPicPr>
          <p:cNvPr id="5" name="Picture 2" descr="C:\Users\Даша\Desktop\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548" y="4653135"/>
            <a:ext cx="2382312" cy="189261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307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28328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Отслеживание обновлений в сети</a:t>
            </a:r>
            <a:endParaRPr lang="ru-RU" sz="2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Для того, чтобы всегда быть в курсе интересующих Вас событий, нажмите кнопку </a:t>
            </a:r>
            <a:r>
              <a:rPr lang="ru-RU" sz="16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«Отслеживать»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вверху интересующих Вас страниц (профайлов пользователей, сообществ, блогов, форумов, операций и т.п.). Тогда Вы будете регулярно получать информацию об обновлениях на интересующих Вас страницах, даже если Вы являетесь их сторонним наблюдателем. </a:t>
            </a:r>
            <a:endParaRPr lang="ru-RU" sz="16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всеми изменениями на сайте можно следить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странице</a:t>
            </a:r>
            <a:r>
              <a:rPr lang="ru-RU" sz="16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 "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Обновления состояния"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, которая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находится в 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разделе «Домашняя страница»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, где представлены обновления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состояния сети, отслеживаемых пользователей и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сообществ – то есть лента новостей (для </a:t>
            </a:r>
            <a:r>
              <a:rPr lang="ru-RU" sz="16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быстрого доступа к обновлениям воспользуйтесь </a:t>
            </a:r>
            <a:r>
              <a:rPr lang="ru-RU" sz="16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вкладкой «Профайлы» - «Обновления состояния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Здесь Вы сможете видеть обновления и комментарии к Вашим публикациям, видеть уведомления и адресованные Вам сообщения, а также элементы, требующие Вашего внимания.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Также на вкладке </a:t>
            </a:r>
            <a:r>
              <a:rPr lang="ru-RU" sz="16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«Моя страница» </a:t>
            </a:r>
            <a:r>
              <a:rPr lang="ru-RU" sz="16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Вы можете настроить все необходимые Вам для отслеживания приложения (Блоги, Вики, Форумы, рабочий календарь и т.д.). </a:t>
            </a:r>
          </a:p>
          <a:p>
            <a:pPr marL="0" indent="0">
              <a:buNone/>
            </a:pPr>
            <a:endParaRPr lang="ru-RU" u="sng" dirty="0">
              <a:solidFill>
                <a:srgbClr val="444444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6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594320"/>
          </a:xfrm>
        </p:spPr>
        <p:txBody>
          <a:bodyPr>
            <a:normAutofit/>
          </a:bodyPr>
          <a:lstStyle/>
          <a:p>
            <a:r>
              <a:rPr lang="ru-RU" sz="2900" dirty="0" smtClean="0"/>
              <a:t>Раздел «Обновления состояния» </a:t>
            </a:r>
            <a:endParaRPr lang="ru-RU" sz="29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7340" r="17045" b="14246"/>
          <a:stretch/>
        </p:blipFill>
        <p:spPr bwMode="auto">
          <a:xfrm>
            <a:off x="467544" y="1245627"/>
            <a:ext cx="8066658" cy="514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6742" r="17635" b="11210"/>
          <a:stretch/>
        </p:blipFill>
        <p:spPr bwMode="auto">
          <a:xfrm>
            <a:off x="611560" y="1196752"/>
            <a:ext cx="7890163" cy="538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41" y="476672"/>
            <a:ext cx="8229600" cy="486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 «Моя страница»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762081" y="2250291"/>
            <a:ext cx="576064" cy="5760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1916832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Собственный рабочий календарь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2051720" y="2538323"/>
            <a:ext cx="360040" cy="3816424"/>
          </a:xfrm>
          <a:prstGeom prst="leftBrace">
            <a:avLst>
              <a:gd name="adj1" fmla="val 265000"/>
              <a:gd name="adj2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4077071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Быстрый доступ и получение обновлений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/>
              <a:t>…Если остались вопросы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 случае, если во время и после ознакомления с представленной информацией у Вас остались вопросы или появились предложения, просим Вас публиковать их в специально отведенном для этого </a:t>
            </a:r>
            <a:r>
              <a:rPr lang="ru-RU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разделе сообщества </a:t>
            </a:r>
            <a:r>
              <a:rPr lang="ru-RU" sz="18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SocioLogos 2.0 (SL 2.0) - Проект и его социальная </a:t>
            </a:r>
            <a:r>
              <a:rPr lang="ru-RU" sz="18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платформа - </a:t>
            </a:r>
            <a:r>
              <a:rPr lang="en-US" sz="18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SL 2.0 [</a:t>
            </a:r>
            <a:r>
              <a:rPr lang="ru-RU" sz="18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Поддержка]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– то есть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  <a:hlinkClick r:id="rId2"/>
              </a:rPr>
              <a:t>здесь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Также по всем возникающим в процессе изучения платформы </a:t>
            </a:r>
            <a:r>
              <a:rPr lang="en-US" sz="1800" dirty="0" err="1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Sociologos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2.0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вопросам Вы всегда можете связаться с менеджером портала Социологос.ру </a:t>
            </a:r>
            <a:r>
              <a:rPr lang="ru-RU" sz="18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Дарьей Мальцевой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(контакты указаны на последнем слайде презентации). </a:t>
            </a:r>
          </a:p>
          <a:p>
            <a:pPr marL="0" indent="0">
              <a:buNone/>
            </a:pPr>
            <a:endParaRPr lang="ru-RU" sz="1800" dirty="0">
              <a:solidFill>
                <a:srgbClr val="00649D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9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08912" cy="594320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501008"/>
            <a:ext cx="8219256" cy="1921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Менеджер портала Социологос.ру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Дарья Мальцева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тел. (495) 621-34-15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  <a:hlinkClick r:id="rId2"/>
              </a:rPr>
              <a:t>maltceva@zircon.ru</a:t>
            </a:r>
            <a:r>
              <a:rPr lang="en-US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19459" name="Picture 3" descr="\\Zrg01\work\ZIRCON\SOCIOLOGOS 2.0\SL 2.0_банн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9094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38336"/>
          </a:xfrm>
        </p:spPr>
        <p:txBody>
          <a:bodyPr/>
          <a:lstStyle/>
          <a:p>
            <a:r>
              <a:rPr lang="ru-RU" dirty="0" smtClean="0"/>
              <a:t>Справочная информация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 данной презентации описаны основные, базовые  возможности корпоративной социальной сети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Sociologos</a:t>
            </a:r>
            <a:r>
              <a:rPr lang="en-US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2.0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По сути, презентация повторяет информацию, представленную в специально подготовленном </a:t>
            </a:r>
            <a:r>
              <a:rPr lang="ru-RU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модераторами сети </a:t>
            </a:r>
            <a:r>
              <a:rPr lang="en-US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Sociologos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2.0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разделе Вики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подсообщества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“SL </a:t>
            </a:r>
            <a:r>
              <a:rPr lang="en-US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2.0.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головном сообществе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SocioLogos </a:t>
            </a:r>
            <a:r>
              <a:rPr lang="ru-RU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2.0 (SL 2.0) - Проект и его социальная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платформа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(зайти в него нужно следующим образом: </a:t>
            </a:r>
            <a:r>
              <a:rPr lang="ru-RU" sz="18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Сообщества – Общедоступные сообщества - </a:t>
            </a:r>
            <a:r>
              <a:rPr lang="en-US" sz="1800" dirty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SL 2.0. </a:t>
            </a:r>
            <a:r>
              <a:rPr lang="ru-RU" sz="18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Образование – Вики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), но сопровождается визуальными примерами.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Кроме этого, сеть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IBM Connections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предлагает пользователям ознакомиться со своими основными функциями и работой приложений в разделе </a:t>
            </a:r>
            <a:r>
              <a:rPr lang="ru-RU" sz="1800" dirty="0" smtClean="0">
                <a:solidFill>
                  <a:srgbClr val="00649D"/>
                </a:solidFill>
                <a:latin typeface="Arial" pitchFamily="34" charset="0"/>
                <a:cs typeface="Arial" pitchFamily="34" charset="0"/>
              </a:rPr>
              <a:t>Домашняя страница – Начало работы – Совместное использование / Обзор.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 Помимо текста, в данных разделах представлены видео-демонстрации основных возможностей работы в сети.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Информация о возможностях сети представлена также в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  <a:hlinkClick r:id="rId2"/>
              </a:rPr>
              <a:t>Справочнике </a:t>
            </a:r>
            <a:r>
              <a:rPr lang="en-US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  <a:hlinkClick r:id="rId2"/>
              </a:rPr>
              <a:t>IBM</a:t>
            </a:r>
            <a:r>
              <a:rPr lang="en-US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Небольшие подсказки можно найти и в самих разделах - вверху страниц.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ru-RU" dirty="0" smtClean="0"/>
              <a:t>Регистрация в сети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В настоящий момент регистрация в сети </a:t>
            </a:r>
            <a:r>
              <a:rPr lang="en-US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Sociologos 2.0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sz="18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по приглашениям организаторов или других участников проекта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, уже зарегистрированных в сети.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Если у Вас есть желание зарегистрироваться в сети, Вы можете связаться напрямую с модератором портала Социологос.ру (контактная информация представлена на последней странице презентации) и </a:t>
            </a:r>
            <a:r>
              <a:rPr lang="ru-RU" sz="1800" b="1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сообщить о своем желании стать участником проекта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Регистрация на портале бесплатна. Проект </a:t>
            </a:r>
            <a:r>
              <a:rPr lang="ru-RU" sz="18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Социологос.ру является некоммерческим и преследует инфраструктурные </a:t>
            </a:r>
            <a:r>
              <a:rPr lang="ru-RU" sz="18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цели развития отрасли прикладных социологических и маркетинговых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23921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/>
              <a:t>Структура презентации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сети полезных контактов, поиск </a:t>
            </a: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зарегистрированных участников и </a:t>
            </a: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экспертов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Создание пространства для сотрудничества рабочих </a:t>
            </a: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групп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Предоставление совместного доступа к рабочим документам и ресурсам, структурирование и обмен важной </a:t>
            </a: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информацией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Организация работы коллектива и ресурсов вокруг задач </a:t>
            </a: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Организация работы коллектива и ресурсов вокруг задач проекта</a:t>
            </a:r>
            <a:endParaRPr lang="ru-RU" sz="20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Передача знаний и опыта, обмен </a:t>
            </a:r>
            <a:r>
              <a:rPr lang="ru-RU" sz="2000" dirty="0" smtClean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новостями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515050"/>
                </a:solidFill>
                <a:latin typeface="Arial" pitchFamily="34" charset="0"/>
                <a:cs typeface="Arial" pitchFamily="34" charset="0"/>
              </a:rPr>
              <a:t>Получение информации о связанных с проектом мероприятиях и других новостей</a:t>
            </a:r>
            <a:endParaRPr lang="ru-RU" sz="2000" dirty="0" smtClean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rgbClr val="515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68580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1. Создание сети полезных контактов, поиск </a:t>
            </a:r>
            <a:r>
              <a:rPr lang="ru-RU" sz="2800" dirty="0" smtClean="0"/>
              <a:t>зарегистрированных участников </a:t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 smtClean="0"/>
              <a:t>экспертов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Использование «Профайлов» для быстрого установления связи с нужными людьми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94320"/>
          </a:xfrm>
        </p:spPr>
        <p:txBody>
          <a:bodyPr/>
          <a:lstStyle/>
          <a:p>
            <a:r>
              <a:rPr lang="ru-RU" dirty="0" smtClean="0"/>
              <a:t>Личный профайл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515050"/>
                </a:solidFill>
                <a:latin typeface="Arial"/>
              </a:rPr>
              <a:t>Профайлы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 представляют собой каталог </a:t>
            </a: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зарегистрированных участников, 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который позволяет быстро найти и связаться с нужными людьми. Поиск </a:t>
            </a: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коллег можно 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осуществлять по контактной информации, биографическим данным или по деловой информации. Заполните свой профайл, чтобы </a:t>
            </a: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другие участники узнали, кто </a:t>
            </a: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Вы 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и чем занимаетесь. Создайте свой список контактов, добавив пользователей к </a:t>
            </a:r>
            <a:r>
              <a:rPr lang="ru-RU" sz="1400" i="1" dirty="0" smtClean="0">
                <a:solidFill>
                  <a:srgbClr val="515050"/>
                </a:solidFill>
                <a:latin typeface="Arial"/>
              </a:rPr>
              <a:t>Вашей </a:t>
            </a:r>
            <a:r>
              <a:rPr lang="ru-RU" sz="1400" i="1" dirty="0">
                <a:solidFill>
                  <a:srgbClr val="515050"/>
                </a:solidFill>
                <a:latin typeface="Arial"/>
              </a:rPr>
              <a:t>сети.</a:t>
            </a:r>
            <a:endParaRPr lang="ru-RU" sz="1400" dirty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515050"/>
                </a:solidFill>
                <a:latin typeface="Arial"/>
              </a:rPr>
              <a:t> </a:t>
            </a: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После регистрации в сети создайте 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свой собственный профайл (</a:t>
            </a:r>
            <a:r>
              <a:rPr lang="ru-RU" sz="1400" dirty="0">
                <a:solidFill>
                  <a:srgbClr val="00649D"/>
                </a:solidFill>
                <a:latin typeface="Arial"/>
              </a:rPr>
              <a:t>вкладка </a:t>
            </a:r>
            <a:r>
              <a:rPr lang="ru-RU" sz="1400" dirty="0" smtClean="0">
                <a:solidFill>
                  <a:srgbClr val="00649D"/>
                </a:solidFill>
                <a:latin typeface="Arial"/>
              </a:rPr>
              <a:t>"Профайлы" </a:t>
            </a:r>
            <a:r>
              <a:rPr lang="ru-RU" sz="1400" dirty="0">
                <a:solidFill>
                  <a:srgbClr val="00649D"/>
                </a:solidFill>
                <a:latin typeface="Arial"/>
              </a:rPr>
              <a:t>- "Мой профайл"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):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solidFill>
                  <a:srgbClr val="515050"/>
                </a:solidFill>
                <a:latin typeface="Arial"/>
              </a:rPr>
              <a:t>Загрузите свою личную фотографию. </a:t>
            </a:r>
            <a:endParaRPr lang="ru-RU" sz="1200" dirty="0" smtClean="0">
              <a:solidFill>
                <a:srgbClr val="515050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Заполните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вкладку "Контактная информация"  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- название организации,  должность, адрес организации, номер телефона, e-</a:t>
            </a:r>
            <a:r>
              <a:rPr lang="ru-RU" sz="1200" dirty="0" err="1" smtClean="0">
                <a:solidFill>
                  <a:srgbClr val="515050"/>
                </a:solidFill>
                <a:latin typeface="Arial"/>
              </a:rPr>
              <a:t>mail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, </a:t>
            </a:r>
            <a:r>
              <a:rPr lang="ru-RU" sz="1200" dirty="0" err="1" smtClean="0">
                <a:solidFill>
                  <a:srgbClr val="515050"/>
                </a:solidFill>
                <a:latin typeface="Arial"/>
              </a:rPr>
              <a:t>skype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. 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Заполните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вкладку "Обо мне" сведениями о своей профессиональной деятельности - образование и предыдущий опыт работы, описание деятельности, которой вы сейчас занимаетесь, сведения о проектах, над которыми 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Вы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работаете, решаемых задачах, технических навыках, владении языками, интересах и хобби. </a:t>
            </a:r>
            <a:endParaRPr lang="ru-RU" sz="1200" dirty="0" smtClean="0">
              <a:solidFill>
                <a:srgbClr val="515050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Снабдите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свой профайл тегами, которые применимы с вашей точки зрения к 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Вам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как к эксперту (это может быть название компании, регион присутствия компании, предметная область 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деятельности)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Обновляйте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свое состояние в режиме </a:t>
            </a:r>
            <a:r>
              <a:rPr lang="ru-RU" sz="1200" dirty="0" err="1">
                <a:solidFill>
                  <a:srgbClr val="515050"/>
                </a:solidFill>
                <a:latin typeface="Arial"/>
              </a:rPr>
              <a:t>микроблога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 - поделитесь с коллегами тем, над чем </a:t>
            </a:r>
            <a:r>
              <a:rPr lang="ru-RU" sz="1200" dirty="0" smtClean="0">
                <a:solidFill>
                  <a:srgbClr val="515050"/>
                </a:solidFill>
                <a:latin typeface="Arial"/>
              </a:rPr>
              <a:t>Вы </a:t>
            </a:r>
            <a:r>
              <a:rPr lang="ru-RU" sz="1200" dirty="0">
                <a:solidFill>
                  <a:srgbClr val="515050"/>
                </a:solidFill>
                <a:latin typeface="Arial"/>
              </a:rPr>
              <a:t>сейчас работаете (справа прямо под фотографией профайла). </a:t>
            </a:r>
            <a:endParaRPr lang="ru-RU" sz="1200" dirty="0" smtClean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515050"/>
                </a:solidFill>
                <a:latin typeface="Arial"/>
              </a:rPr>
              <a:t>Когда все будет готово, нажмите кнопку "Сохранить".</a:t>
            </a:r>
            <a:r>
              <a:rPr lang="ru-RU" sz="1200" b="1" dirty="0">
                <a:solidFill>
                  <a:srgbClr val="515050"/>
                </a:solidFill>
                <a:latin typeface="Arial"/>
              </a:rPr>
              <a:t> </a:t>
            </a:r>
            <a:endParaRPr lang="ru-RU" sz="1200" b="1" dirty="0" smtClean="0">
              <a:solidFill>
                <a:srgbClr val="51505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515050"/>
                </a:solidFill>
                <a:latin typeface="Arial"/>
              </a:rPr>
              <a:t>Во </a:t>
            </a:r>
            <a:r>
              <a:rPr lang="ru-RU" sz="1400" dirty="0">
                <a:solidFill>
                  <a:srgbClr val="515050"/>
                </a:solidFill>
                <a:latin typeface="Arial"/>
              </a:rPr>
              <a:t>вкладке "Профайлы" вы всегда можете внести изменения в свой профайл ("Изменить мой профайл"), а также получать обновления состояний пользователей вашей сети ("Обновления состояния"). </a:t>
            </a:r>
            <a:endParaRPr lang="ru-RU" sz="1400" b="0" i="0" dirty="0">
              <a:solidFill>
                <a:srgbClr val="515050"/>
              </a:solidFill>
              <a:effectLst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771</TotalTime>
  <Words>1194</Words>
  <Application>Microsoft Office PowerPoint</Application>
  <PresentationFormat>Экран (4:3)</PresentationFormat>
  <Paragraphs>202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Начальная</vt:lpstr>
      <vt:lpstr>SocioLogos 2.0. Новые  возможности корпоративной социальной сети для профессионального сообщества</vt:lpstr>
      <vt:lpstr>Что представляет собой сеть SocioLogos 2.0.?</vt:lpstr>
      <vt:lpstr>Что представляет собой сеть SocioLogos 2.0.?</vt:lpstr>
      <vt:lpstr>Корпоративная социальная сеть SocioLogos 2.0</vt:lpstr>
      <vt:lpstr>Справочная информация</vt:lpstr>
      <vt:lpstr>Регистрация в сети </vt:lpstr>
      <vt:lpstr>Структура презентации </vt:lpstr>
      <vt:lpstr>1. Создание сети полезных контактов, поиск зарегистрированных участников  и экспертов</vt:lpstr>
      <vt:lpstr>Личный профайл</vt:lpstr>
      <vt:lpstr>Личный профайл</vt:lpstr>
      <vt:lpstr>Создание индивидуальной сети контактов</vt:lpstr>
      <vt:lpstr>Создание индивидуальной сети контактов</vt:lpstr>
      <vt:lpstr>Создание индивидуальной сети контактов</vt:lpstr>
      <vt:lpstr>2. Создание пространства для сотрудничества рабочих групп </vt:lpstr>
      <vt:lpstr>Сообщества </vt:lpstr>
      <vt:lpstr>Сообщества </vt:lpstr>
      <vt:lpstr>Сообщества: общий список</vt:lpstr>
      <vt:lpstr>Сообщества: «Группа «Открытое мнение»</vt:lpstr>
      <vt:lpstr>Сообщества: создание нового сообщества  </vt:lpstr>
      <vt:lpstr>3. Предоставление совместного доступа к рабочим документам и ресурсам, структурирование и обмен важной информацией  </vt:lpstr>
      <vt:lpstr>Приложение «Файлы»</vt:lpstr>
      <vt:lpstr>Приложение «Файлы»</vt:lpstr>
      <vt:lpstr>Приложение «Закладки» </vt:lpstr>
      <vt:lpstr>Приложение «Закладки» </vt:lpstr>
      <vt:lpstr>4. Организация работы коллектива и ресурсов вокруг задач проекта  </vt:lpstr>
      <vt:lpstr>Приложение «Операции» и список задач</vt:lpstr>
      <vt:lpstr>Приложение «Операции»</vt:lpstr>
      <vt:lpstr>Список задач </vt:lpstr>
      <vt:lpstr>5. Создание места для обмена идеями в коллективе  </vt:lpstr>
      <vt:lpstr>Приложение «Форумы» </vt:lpstr>
      <vt:lpstr>Приложение «Форумы»</vt:lpstr>
      <vt:lpstr>Приложение «Вики»</vt:lpstr>
      <vt:lpstr>Приложение «Вики»</vt:lpstr>
      <vt:lpstr>Приложение «Вики»</vt:lpstr>
      <vt:lpstr>6. Передача знаний и опыта, обмен новостями</vt:lpstr>
      <vt:lpstr>Приложение «Блоги»</vt:lpstr>
      <vt:lpstr>Приложение «Блоги»</vt:lpstr>
      <vt:lpstr>Приложение «Блоги»: пример блога </vt:lpstr>
      <vt:lpstr>7. Получение информации о связанных с проектом мероприятиях и других новостей</vt:lpstr>
      <vt:lpstr>Отслеживание обновлений в сети</vt:lpstr>
      <vt:lpstr>Раздел «Обновления состояния» </vt:lpstr>
      <vt:lpstr>Раздел «Моя страница» </vt:lpstr>
      <vt:lpstr>…Если остались вопросы 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SocioLogos 2.0. – социальная сеть для совместной работы</dc:title>
  <dc:creator>Даша</dc:creator>
  <cp:lastModifiedBy>Дарья Мальцева</cp:lastModifiedBy>
  <cp:revision>78</cp:revision>
  <dcterms:created xsi:type="dcterms:W3CDTF">2012-03-14T11:04:56Z</dcterms:created>
  <dcterms:modified xsi:type="dcterms:W3CDTF">2013-11-28T17:44:56Z</dcterms:modified>
</cp:coreProperties>
</file>