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8"/>
  </p:notesMasterIdLst>
  <p:sldIdLst>
    <p:sldId id="256" r:id="rId2"/>
    <p:sldId id="297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8" r:id="rId14"/>
    <p:sldId id="279" r:id="rId15"/>
    <p:sldId id="277" r:id="rId16"/>
    <p:sldId id="274" r:id="rId17"/>
    <p:sldId id="276" r:id="rId18"/>
    <p:sldId id="269" r:id="rId19"/>
    <p:sldId id="283" r:id="rId20"/>
    <p:sldId id="284" r:id="rId21"/>
    <p:sldId id="280" r:id="rId22"/>
    <p:sldId id="281" r:id="rId23"/>
    <p:sldId id="282" r:id="rId24"/>
    <p:sldId id="286" r:id="rId25"/>
    <p:sldId id="299" r:id="rId26"/>
    <p:sldId id="25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64646"/>
    <a:srgbClr val="0083CA"/>
    <a:srgbClr val="00AAAD"/>
    <a:srgbClr val="EC008C"/>
    <a:srgbClr val="AB4A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829" autoAdjust="0"/>
  </p:normalViewPr>
  <p:slideViewPr>
    <p:cSldViewPr>
      <p:cViewPr>
        <p:scale>
          <a:sx n="100" d="100"/>
          <a:sy n="100" d="100"/>
        </p:scale>
        <p:origin x="-1224" y="-120"/>
      </p:cViewPr>
      <p:guideLst>
        <p:guide orient="horz" pos="981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DE45E9-2997-4836-8C6C-FA0C982634E0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B234A1-B19A-47F4-8E3A-4631AC26ED87}">
      <dgm:prSet phldrT="[Текст]" custT="1"/>
      <dgm:spPr/>
      <dgm:t>
        <a:bodyPr/>
        <a:lstStyle/>
        <a:p>
          <a:r>
            <a:rPr lang="ru-RU" sz="1200" dirty="0" smtClean="0"/>
            <a:t>Общество развития СП</a:t>
          </a:r>
          <a:endParaRPr lang="ru-RU" sz="1200" dirty="0"/>
        </a:p>
      </dgm:t>
    </dgm:pt>
    <dgm:pt modelId="{65946334-5F42-4B4E-A817-B4698F2B446B}" type="parTrans" cxnId="{F9C0FCD3-8C3C-4518-8380-0C6105ED1C8B}">
      <dgm:prSet/>
      <dgm:spPr/>
      <dgm:t>
        <a:bodyPr/>
        <a:lstStyle/>
        <a:p>
          <a:endParaRPr lang="ru-RU"/>
        </a:p>
      </dgm:t>
    </dgm:pt>
    <dgm:pt modelId="{72D20B1A-77E7-4B62-88CA-32F30D09EA02}" type="sibTrans" cxnId="{F9C0FCD3-8C3C-4518-8380-0C6105ED1C8B}">
      <dgm:prSet/>
      <dgm:spPr/>
      <dgm:t>
        <a:bodyPr/>
        <a:lstStyle/>
        <a:p>
          <a:endParaRPr lang="ru-RU"/>
        </a:p>
      </dgm:t>
    </dgm:pt>
    <dgm:pt modelId="{0650C9C4-1282-4032-8BFF-F2AD00993C4D}">
      <dgm:prSet phldrT="[Текст]" custT="1"/>
      <dgm:spPr/>
      <dgm:t>
        <a:bodyPr/>
        <a:lstStyle/>
        <a:p>
          <a:r>
            <a:rPr lang="en-US" sz="1200" dirty="0" smtClean="0"/>
            <a:t>IT-</a:t>
          </a:r>
          <a:r>
            <a:rPr lang="ru-RU" sz="1200" dirty="0" smtClean="0"/>
            <a:t>площадка</a:t>
          </a:r>
          <a:endParaRPr lang="ru-RU" sz="1200" dirty="0"/>
        </a:p>
      </dgm:t>
    </dgm:pt>
    <dgm:pt modelId="{31050D9E-3EDB-45D0-ABA9-FBF6C3CCB51D}" type="parTrans" cxnId="{10840771-8B9C-4865-BF7C-15AB2310A706}">
      <dgm:prSet/>
      <dgm:spPr/>
      <dgm:t>
        <a:bodyPr/>
        <a:lstStyle/>
        <a:p>
          <a:endParaRPr lang="ru-RU"/>
        </a:p>
      </dgm:t>
    </dgm:pt>
    <dgm:pt modelId="{3A7C1123-C49D-4851-BE44-A2D42BE30297}" type="sibTrans" cxnId="{10840771-8B9C-4865-BF7C-15AB2310A706}">
      <dgm:prSet/>
      <dgm:spPr/>
      <dgm:t>
        <a:bodyPr/>
        <a:lstStyle/>
        <a:p>
          <a:endParaRPr lang="ru-RU"/>
        </a:p>
      </dgm:t>
    </dgm:pt>
    <dgm:pt modelId="{546A730D-3571-4109-8610-FA48FFC02E6C}">
      <dgm:prSet phldrT="[Текст]" custT="1"/>
      <dgm:spPr/>
      <dgm:t>
        <a:bodyPr/>
        <a:lstStyle/>
        <a:p>
          <a:pPr algn="ctr"/>
          <a:r>
            <a:rPr lang="ru-RU" sz="1800" dirty="0" smtClean="0">
              <a:solidFill>
                <a:schemeClr val="bg2">
                  <a:lumMod val="50000"/>
                </a:schemeClr>
              </a:solidFill>
            </a:rPr>
            <a:t>Деятельное сообщество</a:t>
          </a:r>
          <a:endParaRPr lang="ru-RU" sz="1800" dirty="0">
            <a:solidFill>
              <a:schemeClr val="bg2">
                <a:lumMod val="50000"/>
              </a:schemeClr>
            </a:solidFill>
          </a:endParaRPr>
        </a:p>
      </dgm:t>
    </dgm:pt>
    <dgm:pt modelId="{1E81CA78-4EC3-44EB-9A53-D5E80FA755CD}" type="parTrans" cxnId="{5ED9B940-2B60-4C92-9733-8CAB1E281446}">
      <dgm:prSet/>
      <dgm:spPr/>
      <dgm:t>
        <a:bodyPr/>
        <a:lstStyle/>
        <a:p>
          <a:endParaRPr lang="ru-RU"/>
        </a:p>
      </dgm:t>
    </dgm:pt>
    <dgm:pt modelId="{33283FEF-A451-4A9F-A184-E547665CC1CD}" type="sibTrans" cxnId="{5ED9B940-2B60-4C92-9733-8CAB1E281446}">
      <dgm:prSet/>
      <dgm:spPr/>
      <dgm:t>
        <a:bodyPr/>
        <a:lstStyle/>
        <a:p>
          <a:endParaRPr lang="ru-RU"/>
        </a:p>
      </dgm:t>
    </dgm:pt>
    <dgm:pt modelId="{125AAE77-C697-4EB6-85C7-2C1251629E40}">
      <dgm:prSet phldrT="[Текст]" custT="1"/>
      <dgm:spPr/>
      <dgm:t>
        <a:bodyPr/>
        <a:lstStyle/>
        <a:p>
          <a:r>
            <a:rPr lang="ru-RU" sz="1400" dirty="0" smtClean="0"/>
            <a:t>Общие цели</a:t>
          </a:r>
          <a:endParaRPr lang="ru-RU" sz="1400" dirty="0"/>
        </a:p>
      </dgm:t>
    </dgm:pt>
    <dgm:pt modelId="{38A81BCE-82C4-4C5D-A7A2-4B81F35F48E6}" type="parTrans" cxnId="{80C203EF-5236-40C0-8FB1-1440B44D33A0}">
      <dgm:prSet/>
      <dgm:spPr/>
      <dgm:t>
        <a:bodyPr/>
        <a:lstStyle/>
        <a:p>
          <a:endParaRPr lang="ru-RU"/>
        </a:p>
      </dgm:t>
    </dgm:pt>
    <dgm:pt modelId="{854C5C56-147F-43F0-AA4C-97189ABC1EB8}" type="sibTrans" cxnId="{80C203EF-5236-40C0-8FB1-1440B44D33A0}">
      <dgm:prSet/>
      <dgm:spPr/>
      <dgm:t>
        <a:bodyPr/>
        <a:lstStyle/>
        <a:p>
          <a:endParaRPr lang="ru-RU"/>
        </a:p>
      </dgm:t>
    </dgm:pt>
    <dgm:pt modelId="{A32740E1-4AA8-4A18-AA26-7E1AAE73B78B}" type="pres">
      <dgm:prSet presAssocID="{EADE45E9-2997-4836-8C6C-FA0C982634E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5B603D-53DA-4A06-B390-072499FC0AEB}" type="pres">
      <dgm:prSet presAssocID="{EADE45E9-2997-4836-8C6C-FA0C982634E0}" presName="ellipse" presStyleLbl="trBgShp" presStyleIdx="0" presStyleCnt="1" custScaleX="131010" custScaleY="100735" custLinFactNeighborX="166" custLinFactNeighborY="5025"/>
      <dgm:spPr/>
    </dgm:pt>
    <dgm:pt modelId="{27793384-61FE-4C91-BE74-D83CBBF96B07}" type="pres">
      <dgm:prSet presAssocID="{EADE45E9-2997-4836-8C6C-FA0C982634E0}" presName="arrow1" presStyleLbl="fgShp" presStyleIdx="0" presStyleCnt="1" custScaleX="141828" custScaleY="141828" custLinFactNeighborX="-2917" custLinFactNeighborY="38028"/>
      <dgm:spPr/>
    </dgm:pt>
    <dgm:pt modelId="{ABDA1F54-0DF1-4A1A-9F12-24A0BAF164C8}" type="pres">
      <dgm:prSet presAssocID="{EADE45E9-2997-4836-8C6C-FA0C982634E0}" presName="rectangle" presStyleLbl="revTx" presStyleIdx="0" presStyleCnt="1" custAng="10800000" custFlipVert="1" custScaleX="150160" custScaleY="83692" custLinFactNeighborX="363" custLinFactNeighborY="6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8F51B-4465-4330-A736-452B4A91A40F}" type="pres">
      <dgm:prSet presAssocID="{0650C9C4-1282-4032-8BFF-F2AD00993C4D}" presName="item1" presStyleLbl="node1" presStyleIdx="0" presStyleCnt="3" custScaleX="134051" custScaleY="134052" custLinFactNeighborX="-12332" custLinFactNeighborY="21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8E654-2DAA-4FA9-A7A4-EED45F6808BF}" type="pres">
      <dgm:prSet presAssocID="{125AAE77-C697-4EB6-85C7-2C1251629E40}" presName="item2" presStyleLbl="node1" presStyleIdx="1" presStyleCnt="3" custScaleX="130653" custScaleY="130653" custLinFactNeighborX="-24994" custLinFactNeighborY="-8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6D704-7297-4971-BF6E-C9A504E1219D}" type="pres">
      <dgm:prSet presAssocID="{546A730D-3571-4109-8610-FA48FFC02E6C}" presName="item3" presStyleLbl="node1" presStyleIdx="2" presStyleCnt="3" custScaleX="145062" custScaleY="145062" custLinFactNeighborX="42915" custLinFactNeighborY="-5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2A1EA-E570-4B7A-9DD9-4499EBAE347B}" type="pres">
      <dgm:prSet presAssocID="{EADE45E9-2997-4836-8C6C-FA0C982634E0}" presName="funnel" presStyleLbl="trAlignAcc1" presStyleIdx="0" presStyleCnt="1" custScaleX="131010" custScaleY="100735" custLinFactNeighborX="-521" custLinFactNeighborY="4062"/>
      <dgm:spPr/>
    </dgm:pt>
  </dgm:ptLst>
  <dgm:cxnLst>
    <dgm:cxn modelId="{E9992038-234C-47DD-8985-8DF8580B7D4D}" type="presOf" srcId="{546A730D-3571-4109-8610-FA48FFC02E6C}" destId="{ABDA1F54-0DF1-4A1A-9F12-24A0BAF164C8}" srcOrd="0" destOrd="0" presId="urn:microsoft.com/office/officeart/2005/8/layout/funnel1"/>
    <dgm:cxn modelId="{5ED9B940-2B60-4C92-9733-8CAB1E281446}" srcId="{EADE45E9-2997-4836-8C6C-FA0C982634E0}" destId="{546A730D-3571-4109-8610-FA48FFC02E6C}" srcOrd="3" destOrd="0" parTransId="{1E81CA78-4EC3-44EB-9A53-D5E80FA755CD}" sibTransId="{33283FEF-A451-4A9F-A184-E547665CC1CD}"/>
    <dgm:cxn modelId="{29336589-B1C1-469A-8F97-1D842F37B659}" type="presOf" srcId="{67B234A1-B19A-47F4-8E3A-4631AC26ED87}" destId="{CEC6D704-7297-4971-BF6E-C9A504E1219D}" srcOrd="0" destOrd="0" presId="urn:microsoft.com/office/officeart/2005/8/layout/funnel1"/>
    <dgm:cxn modelId="{10840771-8B9C-4865-BF7C-15AB2310A706}" srcId="{EADE45E9-2997-4836-8C6C-FA0C982634E0}" destId="{0650C9C4-1282-4032-8BFF-F2AD00993C4D}" srcOrd="1" destOrd="0" parTransId="{31050D9E-3EDB-45D0-ABA9-FBF6C3CCB51D}" sibTransId="{3A7C1123-C49D-4851-BE44-A2D42BE30297}"/>
    <dgm:cxn modelId="{76F54A93-7A30-44D7-B122-7BF48E0B080D}" type="presOf" srcId="{125AAE77-C697-4EB6-85C7-2C1251629E40}" destId="{C568F51B-4465-4330-A736-452B4A91A40F}" srcOrd="0" destOrd="0" presId="urn:microsoft.com/office/officeart/2005/8/layout/funnel1"/>
    <dgm:cxn modelId="{F9C0FCD3-8C3C-4518-8380-0C6105ED1C8B}" srcId="{EADE45E9-2997-4836-8C6C-FA0C982634E0}" destId="{67B234A1-B19A-47F4-8E3A-4631AC26ED87}" srcOrd="0" destOrd="0" parTransId="{65946334-5F42-4B4E-A817-B4698F2B446B}" sibTransId="{72D20B1A-77E7-4B62-88CA-32F30D09EA02}"/>
    <dgm:cxn modelId="{E89FBF79-7B63-46B3-B7BE-4BBBDB8022A4}" type="presOf" srcId="{EADE45E9-2997-4836-8C6C-FA0C982634E0}" destId="{A32740E1-4AA8-4A18-AA26-7E1AAE73B78B}" srcOrd="0" destOrd="0" presId="urn:microsoft.com/office/officeart/2005/8/layout/funnel1"/>
    <dgm:cxn modelId="{FA500D95-06DF-4220-AB32-DD3BAF740A6F}" type="presOf" srcId="{0650C9C4-1282-4032-8BFF-F2AD00993C4D}" destId="{88B8E654-2DAA-4FA9-A7A4-EED45F6808BF}" srcOrd="0" destOrd="0" presId="urn:microsoft.com/office/officeart/2005/8/layout/funnel1"/>
    <dgm:cxn modelId="{80C203EF-5236-40C0-8FB1-1440B44D33A0}" srcId="{EADE45E9-2997-4836-8C6C-FA0C982634E0}" destId="{125AAE77-C697-4EB6-85C7-2C1251629E40}" srcOrd="2" destOrd="0" parTransId="{38A81BCE-82C4-4C5D-A7A2-4B81F35F48E6}" sibTransId="{854C5C56-147F-43F0-AA4C-97189ABC1EB8}"/>
    <dgm:cxn modelId="{E73C8758-132C-497A-BE3F-B8071CC378D6}" type="presParOf" srcId="{A32740E1-4AA8-4A18-AA26-7E1AAE73B78B}" destId="{AD5B603D-53DA-4A06-B390-072499FC0AEB}" srcOrd="0" destOrd="0" presId="urn:microsoft.com/office/officeart/2005/8/layout/funnel1"/>
    <dgm:cxn modelId="{925F45ED-2BC9-42BC-88A3-889DA2328DA3}" type="presParOf" srcId="{A32740E1-4AA8-4A18-AA26-7E1AAE73B78B}" destId="{27793384-61FE-4C91-BE74-D83CBBF96B07}" srcOrd="1" destOrd="0" presId="urn:microsoft.com/office/officeart/2005/8/layout/funnel1"/>
    <dgm:cxn modelId="{E4C47643-BCBE-4F46-A357-B02A78666881}" type="presParOf" srcId="{A32740E1-4AA8-4A18-AA26-7E1AAE73B78B}" destId="{ABDA1F54-0DF1-4A1A-9F12-24A0BAF164C8}" srcOrd="2" destOrd="0" presId="urn:microsoft.com/office/officeart/2005/8/layout/funnel1"/>
    <dgm:cxn modelId="{D2C30FA6-53D0-4D4C-8A84-F0A7ED0CB752}" type="presParOf" srcId="{A32740E1-4AA8-4A18-AA26-7E1AAE73B78B}" destId="{C568F51B-4465-4330-A736-452B4A91A40F}" srcOrd="3" destOrd="0" presId="urn:microsoft.com/office/officeart/2005/8/layout/funnel1"/>
    <dgm:cxn modelId="{BAAC82C5-4E1E-4235-B2E0-E9752237D925}" type="presParOf" srcId="{A32740E1-4AA8-4A18-AA26-7E1AAE73B78B}" destId="{88B8E654-2DAA-4FA9-A7A4-EED45F6808BF}" srcOrd="4" destOrd="0" presId="urn:microsoft.com/office/officeart/2005/8/layout/funnel1"/>
    <dgm:cxn modelId="{EE8E7613-D543-475B-9E50-80677FD08D0B}" type="presParOf" srcId="{A32740E1-4AA8-4A18-AA26-7E1AAE73B78B}" destId="{CEC6D704-7297-4971-BF6E-C9A504E1219D}" srcOrd="5" destOrd="0" presId="urn:microsoft.com/office/officeart/2005/8/layout/funnel1"/>
    <dgm:cxn modelId="{D3BC520C-FE09-4E1A-8DE5-3B06EAD91F3E}" type="presParOf" srcId="{A32740E1-4AA8-4A18-AA26-7E1AAE73B78B}" destId="{5A92A1EA-E570-4B7A-9DD9-4499EBAE347B}" srcOrd="6" destOrd="0" presId="urn:microsoft.com/office/officeart/2005/8/layout/funnel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B603D-53DA-4A06-B390-072499FC0AEB}">
      <dsp:nvSpPr>
        <dsp:cNvPr id="0" name=""/>
        <dsp:cNvSpPr/>
      </dsp:nvSpPr>
      <dsp:spPr>
        <a:xfrm>
          <a:off x="1656196" y="215474"/>
          <a:ext cx="3528958" cy="94234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793384-61FE-4C91-BE74-D83CBBF96B07}">
      <dsp:nvSpPr>
        <dsp:cNvPr id="0" name=""/>
        <dsp:cNvSpPr/>
      </dsp:nvSpPr>
      <dsp:spPr>
        <a:xfrm>
          <a:off x="3034962" y="2519733"/>
          <a:ext cx="740379" cy="47384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DA1F54-0DF1-4A1A-9F12-24A0BAF164C8}">
      <dsp:nvSpPr>
        <dsp:cNvPr id="0" name=""/>
        <dsp:cNvSpPr/>
      </dsp:nvSpPr>
      <dsp:spPr>
        <a:xfrm rot="10800000" flipV="1">
          <a:off x="1548176" y="2816694"/>
          <a:ext cx="3762598" cy="524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50000"/>
                </a:schemeClr>
              </a:solidFill>
            </a:rPr>
            <a:t>Деятельное сообщество</a:t>
          </a:r>
          <a:endParaRPr lang="ru-RU" sz="1800" kern="1200" dirty="0">
            <a:solidFill>
              <a:schemeClr val="bg2">
                <a:lumMod val="50000"/>
              </a:schemeClr>
            </a:solidFill>
          </a:endParaRPr>
        </a:p>
      </dsp:txBody>
      <dsp:txXfrm rot="-10800000">
        <a:off x="1548176" y="2816694"/>
        <a:ext cx="3762598" cy="524273"/>
      </dsp:txXfrm>
    </dsp:sp>
    <dsp:sp modelId="{C568F51B-4465-4330-A736-452B4A91A40F}">
      <dsp:nvSpPr>
        <dsp:cNvPr id="0" name=""/>
        <dsp:cNvSpPr/>
      </dsp:nvSpPr>
      <dsp:spPr>
        <a:xfrm>
          <a:off x="2772840" y="1223590"/>
          <a:ext cx="1259606" cy="1259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Общие цели</a:t>
          </a:r>
          <a:endParaRPr lang="ru-RU" sz="1400" kern="1200" dirty="0"/>
        </a:p>
      </dsp:txBody>
      <dsp:txXfrm>
        <a:off x="2957305" y="1408056"/>
        <a:ext cx="890676" cy="890683"/>
      </dsp:txXfrm>
    </dsp:sp>
    <dsp:sp modelId="{88B8E654-2DAA-4FA9-A7A4-EED45F6808BF}">
      <dsp:nvSpPr>
        <dsp:cNvPr id="0" name=""/>
        <dsp:cNvSpPr/>
      </dsp:nvSpPr>
      <dsp:spPr>
        <a:xfrm>
          <a:off x="1997457" y="249714"/>
          <a:ext cx="1227677" cy="12276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IT-</a:t>
          </a:r>
          <a:r>
            <a:rPr lang="ru-RU" sz="1200" kern="1200" dirty="0" smtClean="0"/>
            <a:t>площадка</a:t>
          </a:r>
          <a:endParaRPr lang="ru-RU" sz="1200" kern="1200" dirty="0"/>
        </a:p>
      </dsp:txBody>
      <dsp:txXfrm>
        <a:off x="2177246" y="429503"/>
        <a:ext cx="868099" cy="868099"/>
      </dsp:txXfrm>
    </dsp:sp>
    <dsp:sp modelId="{CEC6D704-7297-4971-BF6E-C9A504E1219D}">
      <dsp:nvSpPr>
        <dsp:cNvPr id="0" name=""/>
        <dsp:cNvSpPr/>
      </dsp:nvSpPr>
      <dsp:spPr>
        <a:xfrm>
          <a:off x="3528393" y="0"/>
          <a:ext cx="1363071" cy="1363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Общество развития СП</a:t>
          </a:r>
          <a:endParaRPr lang="ru-RU" sz="1200" kern="1200" dirty="0"/>
        </a:p>
      </dsp:txBody>
      <dsp:txXfrm>
        <a:off x="3728010" y="199617"/>
        <a:ext cx="963837" cy="963837"/>
      </dsp:txXfrm>
    </dsp:sp>
    <dsp:sp modelId="{5A92A1EA-E570-4B7A-9DD9-4499EBAE347B}">
      <dsp:nvSpPr>
        <dsp:cNvPr id="0" name=""/>
        <dsp:cNvSpPr/>
      </dsp:nvSpPr>
      <dsp:spPr>
        <a:xfrm>
          <a:off x="1490210" y="143461"/>
          <a:ext cx="3829876" cy="235586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1C4E1-69C8-4559-9C5C-E4927D78748E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9A098-8F1A-49CD-8726-1986050C6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760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9A098-8F1A-49CD-8726-1986050C63AC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114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9A098-8F1A-49CD-8726-1986050C63A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9A098-8F1A-49CD-8726-1986050C63A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BF07-3171-4B4F-B365-DDC00EA65366}" type="datetime1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CEA3-5643-4DF2-B1FC-72F4712B5A79}" type="datetime1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D0D4-A36E-45AE-B97E-E99A4143AE7D}" type="datetime1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9B5B-6EA1-4614-B33D-CA29DE3C6413}" type="datetime1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827A-CB48-4F9A-8FF2-148D5FA5CAA4}" type="datetime1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24DB-36FA-4F81-97D9-7DFE037BBF2E}" type="datetime1">
              <a:rPr lang="ru-RU" smtClean="0"/>
              <a:pPr/>
              <a:t>29.05.2013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9DC2-7ED5-4069-9B5E-39B91EEA1B71}" type="datetime1">
              <a:rPr lang="ru-RU" smtClean="0"/>
              <a:pPr/>
              <a:t>29.05.2013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0348-35E6-47AE-BAD4-732C3FF53A70}" type="datetime1">
              <a:rPr lang="ru-RU" smtClean="0"/>
              <a:pPr/>
              <a:t>29.05.2013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03A0-6A17-41EA-A10F-CC03742693CC}" type="datetime1">
              <a:rPr lang="ru-RU" smtClean="0"/>
              <a:pPr/>
              <a:t>29.05.2013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820-5D7F-449B-95A9-5C218870C69A}" type="datetime1">
              <a:rPr lang="ru-RU" smtClean="0"/>
              <a:pPr/>
              <a:t>29.05.2013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9D03-F7CC-46A9-8662-77B392CB2FB6}" type="datetime1">
              <a:rPr lang="ru-RU" smtClean="0"/>
              <a:pPr/>
              <a:t>29.05.2013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BE2196-1EAA-4F33-A350-4F22F75BA6E7}" type="datetime1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ocial.business.group@zircon.ru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8134672" cy="1309985"/>
          </a:xfrm>
        </p:spPr>
        <p:txBody>
          <a:bodyPr/>
          <a:lstStyle/>
          <a:p>
            <a:r>
              <a:rPr lang="ru-RU" sz="2800" spc="0" dirty="0" smtClean="0"/>
              <a:t>Проект «общество развития социального предпринимательства»</a:t>
            </a:r>
            <a:endParaRPr lang="ru-RU" sz="2800" spc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1668" y="3429000"/>
            <a:ext cx="6400800" cy="715888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Рабочее предложение компании </a:t>
            </a:r>
            <a:r>
              <a:rPr lang="en-US" sz="2000" dirty="0" smtClean="0"/>
              <a:t>SBG </a:t>
            </a:r>
            <a:r>
              <a:rPr lang="ru-RU" sz="2000" dirty="0" smtClean="0"/>
              <a:t>по созданию деятельного сообщества социальных предпринимателей</a:t>
            </a:r>
            <a:endParaRPr lang="ru-RU" sz="2000" dirty="0"/>
          </a:p>
        </p:txBody>
      </p:sp>
      <p:pic>
        <p:nvPicPr>
          <p:cNvPr id="4" name="Picture 2" descr="Z:\ZIRCON\SOCIAL BUSINESS GROUP\Фирменный стиль\logo_без фон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8" y="362372"/>
            <a:ext cx="2097460" cy="13681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27001" y="631884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Версия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II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22.03.2013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В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ерсия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I – 28.11.2011)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17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Формы активности «Общества развития </a:t>
            </a:r>
            <a:r>
              <a:rPr lang="ru-RU" sz="3600" dirty="0" smtClean="0"/>
              <a:t>Социального предпринимательства» (2)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447675" indent="-266700">
              <a:spcBef>
                <a:spcPts val="300"/>
              </a:spcBef>
              <a:buFont typeface="Wingdings" pitchFamily="2" charset="2"/>
              <a:buChar char="Ø"/>
            </a:pPr>
            <a:r>
              <a:rPr lang="ru-RU" sz="1700" b="1" dirty="0" smtClean="0">
                <a:solidFill>
                  <a:srgbClr val="464646"/>
                </a:solidFill>
              </a:rPr>
              <a:t>Внешний </a:t>
            </a:r>
            <a:r>
              <a:rPr lang="ru-RU" sz="1700" b="1" dirty="0">
                <a:solidFill>
                  <a:srgbClr val="464646"/>
                </a:solidFill>
              </a:rPr>
              <a:t>контур</a:t>
            </a:r>
            <a:r>
              <a:rPr lang="ru-RU" sz="1700" dirty="0">
                <a:solidFill>
                  <a:srgbClr val="464646"/>
                </a:solidFill>
              </a:rPr>
              <a:t>: целевая группа – потенциальные участники </a:t>
            </a:r>
            <a:r>
              <a:rPr lang="ru-RU" sz="1700" dirty="0" smtClean="0">
                <a:solidFill>
                  <a:srgbClr val="464646"/>
                </a:solidFill>
              </a:rPr>
              <a:t>Общества и все </a:t>
            </a:r>
            <a:r>
              <a:rPr lang="ru-RU" sz="1700" dirty="0">
                <a:solidFill>
                  <a:srgbClr val="464646"/>
                </a:solidFill>
              </a:rPr>
              <a:t>заинтересованные лица:</a:t>
            </a:r>
          </a:p>
          <a:p>
            <a:pPr marL="548640" lvl="2" indent="-276225">
              <a:spcBef>
                <a:spcPts val="300"/>
              </a:spcBef>
              <a:buFont typeface="+mj-lt"/>
              <a:buAutoNum type="arabicPeriod"/>
            </a:pPr>
            <a:r>
              <a:rPr lang="ru-RU" sz="1700" dirty="0">
                <a:solidFill>
                  <a:srgbClr val="464646"/>
                </a:solidFill>
              </a:rPr>
              <a:t>Запуск </a:t>
            </a:r>
            <a:r>
              <a:rPr lang="ru-RU" sz="1700" dirty="0">
                <a:solidFill>
                  <a:srgbClr val="00AAAD"/>
                </a:solidFill>
              </a:rPr>
              <a:t>специального информационного </a:t>
            </a:r>
            <a:r>
              <a:rPr lang="ru-RU" sz="1700" dirty="0" err="1">
                <a:solidFill>
                  <a:srgbClr val="00AAAD"/>
                </a:solidFill>
              </a:rPr>
              <a:t>интернет-ресурса</a:t>
            </a:r>
            <a:r>
              <a:rPr lang="ru-RU" sz="1700" dirty="0">
                <a:solidFill>
                  <a:srgbClr val="464646"/>
                </a:solidFill>
              </a:rPr>
              <a:t>, обеспечивающего сетевую коммуникацию членов Общества и их друзей (информационный портал, интегрированный с социальной технологической платформой); </a:t>
            </a:r>
          </a:p>
          <a:p>
            <a:pPr marL="548640" lvl="2" indent="-276225">
              <a:spcBef>
                <a:spcPts val="300"/>
              </a:spcBef>
              <a:buFont typeface="+mj-lt"/>
              <a:buAutoNum type="arabicPeriod"/>
            </a:pPr>
            <a:r>
              <a:rPr lang="ru-RU" sz="1700" dirty="0">
                <a:solidFill>
                  <a:srgbClr val="464646"/>
                </a:solidFill>
              </a:rPr>
              <a:t>Проведение </a:t>
            </a:r>
            <a:r>
              <a:rPr lang="ru-RU" sz="1700" dirty="0">
                <a:solidFill>
                  <a:srgbClr val="00AAAD"/>
                </a:solidFill>
              </a:rPr>
              <a:t>серии публичных лекций</a:t>
            </a:r>
            <a:r>
              <a:rPr lang="ru-RU" sz="1700" dirty="0">
                <a:solidFill>
                  <a:srgbClr val="464646"/>
                </a:solidFill>
              </a:rPr>
              <a:t> наиболее ярких российских и зарубежных представителей социального предпринимательства (в Москве и других городах России) под единым брендом; возможно - специальная программа участия Общества в общероссийских и региональных конгрессах и форумах 2012 года;</a:t>
            </a:r>
          </a:p>
          <a:p>
            <a:pPr marL="548640" lvl="2" indent="-276225">
              <a:spcBef>
                <a:spcPts val="300"/>
              </a:spcBef>
              <a:buFont typeface="+mj-lt"/>
              <a:buAutoNum type="arabicPeriod"/>
            </a:pPr>
            <a:r>
              <a:rPr lang="ru-RU" sz="1700" dirty="0">
                <a:solidFill>
                  <a:srgbClr val="464646"/>
                </a:solidFill>
              </a:rPr>
              <a:t>Проведение </a:t>
            </a:r>
            <a:r>
              <a:rPr lang="ru-RU" sz="1700" dirty="0">
                <a:solidFill>
                  <a:srgbClr val="00AAAD"/>
                </a:solidFill>
              </a:rPr>
              <a:t>общероссийской конференции и серии семинаров </a:t>
            </a:r>
            <a:r>
              <a:rPr lang="ru-RU" sz="1700" dirty="0">
                <a:solidFill>
                  <a:srgbClr val="464646"/>
                </a:solidFill>
              </a:rPr>
              <a:t>по проблемам развития социального предпринимательства в России</a:t>
            </a:r>
            <a:r>
              <a:rPr lang="ru-RU" sz="1700" dirty="0" smtClean="0">
                <a:solidFill>
                  <a:srgbClr val="464646"/>
                </a:solidFill>
              </a:rPr>
              <a:t>.</a:t>
            </a:r>
          </a:p>
          <a:p>
            <a:pPr marL="548640" lvl="2" indent="-266700">
              <a:spcBef>
                <a:spcPts val="300"/>
              </a:spcBef>
              <a:buFont typeface="+mj-lt"/>
              <a:buAutoNum type="arabicPeriod"/>
            </a:pPr>
            <a:r>
              <a:rPr lang="ru-RU" sz="1700" dirty="0">
                <a:solidFill>
                  <a:srgbClr val="00AAAD"/>
                </a:solidFill>
              </a:rPr>
              <a:t>Школы социального предпринимательства</a:t>
            </a:r>
            <a:r>
              <a:rPr lang="ru-RU" sz="1700" dirty="0">
                <a:solidFill>
                  <a:srgbClr val="464646"/>
                </a:solidFill>
              </a:rPr>
              <a:t> (в </a:t>
            </a:r>
            <a:r>
              <a:rPr lang="ru-RU" sz="1700" dirty="0" err="1">
                <a:solidFill>
                  <a:srgbClr val="464646"/>
                </a:solidFill>
              </a:rPr>
              <a:t>т.ч</a:t>
            </a:r>
            <a:r>
              <a:rPr lang="ru-RU" sz="1700" dirty="0">
                <a:solidFill>
                  <a:srgbClr val="464646"/>
                </a:solidFill>
              </a:rPr>
              <a:t>. летние, выездные и т.п. в Сочи, в Светлогорске, на Селигере, на Алтае, Байкале, острове Русский и т.п.);</a:t>
            </a:r>
          </a:p>
          <a:p>
            <a:pPr marL="548640" lvl="2" indent="-266700">
              <a:spcBef>
                <a:spcPts val="300"/>
              </a:spcBef>
              <a:buFont typeface="+mj-lt"/>
              <a:buAutoNum type="arabicPeriod"/>
            </a:pPr>
            <a:r>
              <a:rPr lang="ru-RU" sz="1700" dirty="0">
                <a:solidFill>
                  <a:srgbClr val="00AAAD"/>
                </a:solidFill>
              </a:rPr>
              <a:t>Зарубежная поездка делегации Общества </a:t>
            </a:r>
            <a:r>
              <a:rPr lang="ru-RU" sz="1700" dirty="0">
                <a:solidFill>
                  <a:srgbClr val="464646"/>
                </a:solidFill>
              </a:rPr>
              <a:t>для встреч с социальными предпринимателями за рубежом (США, Европа, Индия и т.п.) </a:t>
            </a:r>
            <a:endParaRPr lang="ru-RU" sz="17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99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Формы активности «Общества развития Социального предпринимательства» </a:t>
            </a:r>
            <a:r>
              <a:rPr lang="ru-RU" sz="3600" dirty="0" smtClean="0"/>
              <a:t>(3)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rgbClr val="464646"/>
                </a:solidFill>
              </a:rPr>
              <a:t>Наличие коммуникационной базы Общества создает условия для становления Общества и его развития, </a:t>
            </a:r>
            <a:r>
              <a:rPr lang="ru-RU" dirty="0" smtClean="0">
                <a:solidFill>
                  <a:srgbClr val="464646"/>
                </a:solidFill>
              </a:rPr>
              <a:t>но </a:t>
            </a:r>
            <a:r>
              <a:rPr lang="ru-RU" dirty="0" smtClean="0">
                <a:solidFill>
                  <a:srgbClr val="00AAAD"/>
                </a:solidFill>
              </a:rPr>
              <a:t>не </a:t>
            </a:r>
            <a:r>
              <a:rPr lang="ru-RU" dirty="0">
                <a:solidFill>
                  <a:srgbClr val="00AAAD"/>
                </a:solidFill>
              </a:rPr>
              <a:t>обеспечивает </a:t>
            </a:r>
            <a:r>
              <a:rPr lang="ru-RU" dirty="0" smtClean="0">
                <a:solidFill>
                  <a:srgbClr val="00AAAD"/>
                </a:solidFill>
              </a:rPr>
              <a:t>развитие </a:t>
            </a:r>
            <a:r>
              <a:rPr lang="ru-RU" dirty="0">
                <a:solidFill>
                  <a:srgbClr val="00AAAD"/>
                </a:solidFill>
              </a:rPr>
              <a:t>и не гарантирует устойчивость</a:t>
            </a:r>
            <a:r>
              <a:rPr lang="ru-RU" dirty="0">
                <a:solidFill>
                  <a:srgbClr val="464646"/>
                </a:solidFill>
              </a:rPr>
              <a:t>. Развитие может обеспечить только </a:t>
            </a:r>
            <a:r>
              <a:rPr lang="ru-RU" dirty="0">
                <a:solidFill>
                  <a:srgbClr val="00AAAD"/>
                </a:solidFill>
              </a:rPr>
              <a:t>совместная деятельность</a:t>
            </a:r>
            <a:r>
              <a:rPr lang="ru-RU" dirty="0">
                <a:solidFill>
                  <a:srgbClr val="464646"/>
                </a:solidFill>
              </a:rPr>
              <a:t>. </a:t>
            </a:r>
            <a:r>
              <a:rPr lang="ru-RU" b="1" dirty="0" smtClean="0">
                <a:solidFill>
                  <a:srgbClr val="464646"/>
                </a:solidFill>
              </a:rPr>
              <a:t>На </a:t>
            </a:r>
            <a:r>
              <a:rPr lang="ru-RU" b="1" dirty="0">
                <a:solidFill>
                  <a:srgbClr val="464646"/>
                </a:solidFill>
              </a:rPr>
              <a:t>втором этапе должны появиться проектные </a:t>
            </a:r>
            <a:r>
              <a:rPr lang="ru-RU" b="1" dirty="0" smtClean="0">
                <a:solidFill>
                  <a:srgbClr val="464646"/>
                </a:solidFill>
              </a:rPr>
              <a:t>мероприятия</a:t>
            </a:r>
            <a:r>
              <a:rPr lang="ru-RU" dirty="0" smtClean="0">
                <a:solidFill>
                  <a:srgbClr val="464646"/>
                </a:solidFill>
              </a:rPr>
              <a:t>, </a:t>
            </a:r>
            <a:r>
              <a:rPr lang="ru-RU" dirty="0">
                <a:solidFill>
                  <a:srgbClr val="464646"/>
                </a:solidFill>
              </a:rPr>
              <a:t>также </a:t>
            </a:r>
            <a:r>
              <a:rPr lang="ru-RU" dirty="0" smtClean="0">
                <a:solidFill>
                  <a:srgbClr val="464646"/>
                </a:solidFill>
              </a:rPr>
              <a:t>включающие в себя три </a:t>
            </a:r>
            <a:r>
              <a:rPr lang="ru-RU" dirty="0">
                <a:solidFill>
                  <a:srgbClr val="464646"/>
                </a:solidFill>
              </a:rPr>
              <a:t>типа мероприятий.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rgbClr val="00AAAD"/>
                </a:solidFill>
              </a:rPr>
              <a:t>Экспертная </a:t>
            </a:r>
            <a:r>
              <a:rPr lang="ru-RU" dirty="0">
                <a:solidFill>
                  <a:srgbClr val="00AAAD"/>
                </a:solidFill>
              </a:rPr>
              <a:t>и исследовательско-аналитическая деятельность: </a:t>
            </a:r>
            <a:r>
              <a:rPr lang="ru-RU" dirty="0">
                <a:solidFill>
                  <a:srgbClr val="464646"/>
                </a:solidFill>
              </a:rPr>
              <a:t>специальные экспертные сессии, исследования, подготовка специальных аналитических докладов, касающихся описания состояния, выявления проблем и прогнозирования перспектив социального предпринимательства в России; </a:t>
            </a:r>
            <a:r>
              <a:rPr lang="ru-RU" dirty="0" err="1">
                <a:solidFill>
                  <a:srgbClr val="464646"/>
                </a:solidFill>
              </a:rPr>
              <a:t>форсайтинг</a:t>
            </a:r>
            <a:r>
              <a:rPr lang="ru-RU" dirty="0">
                <a:solidFill>
                  <a:srgbClr val="464646"/>
                </a:solidFill>
              </a:rPr>
              <a:t>, определение целей и задач развития СП в России;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err="1" smtClean="0">
                <a:solidFill>
                  <a:srgbClr val="00AAAD"/>
                </a:solidFill>
              </a:rPr>
              <a:t>Фандрайзинг</a:t>
            </a:r>
            <a:r>
              <a:rPr lang="ru-RU" dirty="0">
                <a:solidFill>
                  <a:srgbClr val="00AAAD"/>
                </a:solidFill>
              </a:rPr>
              <a:t>:</a:t>
            </a:r>
            <a:r>
              <a:rPr lang="ru-RU" dirty="0">
                <a:solidFill>
                  <a:srgbClr val="464646"/>
                </a:solidFill>
              </a:rPr>
              <a:t> поиск и аккумулирование средств и ресурсов для развития СП в России, в т.ч. поиск и поддержка молодых предпринимателей, привлечение финансовых и административных ресурсов, конкурсы идей и проектов;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rgbClr val="00AAAD"/>
                </a:solidFill>
              </a:rPr>
              <a:t>Креативно-инженерная </a:t>
            </a:r>
            <a:r>
              <a:rPr lang="ru-RU" dirty="0">
                <a:solidFill>
                  <a:srgbClr val="00AAAD"/>
                </a:solidFill>
              </a:rPr>
              <a:t>деятельность</a:t>
            </a:r>
            <a:r>
              <a:rPr lang="ru-RU" dirty="0">
                <a:solidFill>
                  <a:srgbClr val="464646"/>
                </a:solidFill>
              </a:rPr>
              <a:t>: поиск решения конкретных проблем и задач («опытные площадки»), разработка новых инновационных методологических подходов в социальном предпринимательстве, в том числе с использованием </a:t>
            </a:r>
            <a:r>
              <a:rPr lang="ru-RU" dirty="0" err="1">
                <a:solidFill>
                  <a:srgbClr val="464646"/>
                </a:solidFill>
              </a:rPr>
              <a:t>краудсорсинга</a:t>
            </a:r>
            <a:r>
              <a:rPr lang="ru-RU" dirty="0">
                <a:solidFill>
                  <a:srgbClr val="464646"/>
                </a:solidFill>
              </a:rPr>
              <a:t>. </a:t>
            </a:r>
          </a:p>
          <a:p>
            <a:endParaRPr lang="ru-RU" dirty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103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Некоторые дополнительные </a:t>
            </a:r>
            <a:r>
              <a:rPr lang="ru-RU" sz="2800" dirty="0" smtClean="0"/>
              <a:t>вопросы </a:t>
            </a:r>
            <a:r>
              <a:rPr lang="ru-RU" sz="2800" dirty="0"/>
              <a:t>создания «Общества развития СП»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1950" indent="-361950">
              <a:buFont typeface="+mj-lt"/>
              <a:buAutoNum type="arabicPeriod"/>
            </a:pPr>
            <a:r>
              <a:rPr lang="ru-RU" sz="1600" dirty="0" smtClean="0">
                <a:solidFill>
                  <a:srgbClr val="00AAAD"/>
                </a:solidFill>
              </a:rPr>
              <a:t>Название</a:t>
            </a:r>
            <a:r>
              <a:rPr lang="ru-RU" sz="1600" dirty="0">
                <a:solidFill>
                  <a:srgbClr val="00AAAD"/>
                </a:solidFill>
              </a:rPr>
              <a:t>. </a:t>
            </a:r>
            <a:r>
              <a:rPr lang="ru-RU" sz="1600" dirty="0" smtClean="0">
                <a:solidFill>
                  <a:srgbClr val="464646"/>
                </a:solidFill>
              </a:rPr>
              <a:t>Неплохо </a:t>
            </a:r>
            <a:r>
              <a:rPr lang="ru-RU" sz="1600" dirty="0">
                <a:solidFill>
                  <a:srgbClr val="464646"/>
                </a:solidFill>
              </a:rPr>
              <a:t>было бы связать Общество с именем какого-нибудь признанного авторитета в области социального предпринимательства. При этом возможны как иностранные имена, способствующие продвижению Общества среди зарубежной публики, так русские.</a:t>
            </a:r>
          </a:p>
          <a:p>
            <a:pPr marL="361950" indent="-361950">
              <a:buFont typeface="+mj-lt"/>
              <a:buAutoNum type="arabicPeriod"/>
            </a:pPr>
            <a:r>
              <a:rPr lang="ru-RU" sz="1600" dirty="0" smtClean="0">
                <a:solidFill>
                  <a:srgbClr val="00AAAD"/>
                </a:solidFill>
              </a:rPr>
              <a:t>Лидер</a:t>
            </a:r>
            <a:r>
              <a:rPr lang="ru-RU" sz="1600" dirty="0">
                <a:solidFill>
                  <a:srgbClr val="00AAAD"/>
                </a:solidFill>
              </a:rPr>
              <a:t>. </a:t>
            </a:r>
            <a:r>
              <a:rPr lang="ru-RU" sz="1600" dirty="0" smtClean="0">
                <a:solidFill>
                  <a:srgbClr val="464646"/>
                </a:solidFill>
              </a:rPr>
              <a:t>На первоначальном этапе нецелесообразно выделять одного лидера. Скорее имеет смысл создавать несколько центров притяжения и активности.</a:t>
            </a:r>
            <a:endParaRPr lang="ru-RU" sz="1600" dirty="0">
              <a:solidFill>
                <a:srgbClr val="464646"/>
              </a:solidFill>
            </a:endParaRPr>
          </a:p>
          <a:p>
            <a:pPr marL="361950" indent="-361950">
              <a:buFont typeface="+mj-lt"/>
              <a:buAutoNum type="arabicPeriod"/>
            </a:pPr>
            <a:r>
              <a:rPr lang="ru-RU" sz="1600" dirty="0" smtClean="0">
                <a:solidFill>
                  <a:srgbClr val="00AAAD"/>
                </a:solidFill>
              </a:rPr>
              <a:t>Актив</a:t>
            </a:r>
            <a:r>
              <a:rPr lang="ru-RU" sz="1600" dirty="0">
                <a:solidFill>
                  <a:srgbClr val="00AAAD"/>
                </a:solidFill>
              </a:rPr>
              <a:t>. </a:t>
            </a:r>
            <a:r>
              <a:rPr lang="ru-RU" sz="1600" dirty="0" smtClean="0">
                <a:solidFill>
                  <a:srgbClr val="464646"/>
                </a:solidFill>
              </a:rPr>
              <a:t>5-6 </a:t>
            </a:r>
            <a:r>
              <a:rPr lang="ru-RU" sz="1600" dirty="0">
                <a:solidFill>
                  <a:srgbClr val="464646"/>
                </a:solidFill>
              </a:rPr>
              <a:t>известных фигур из основного корпуса лидеров социального предпринимательства, научного сообщества и социального бизнеса.</a:t>
            </a:r>
          </a:p>
          <a:p>
            <a:pPr marL="361950" indent="-361950">
              <a:buFont typeface="+mj-lt"/>
              <a:buAutoNum type="arabicPeriod"/>
            </a:pPr>
            <a:r>
              <a:rPr lang="ru-RU" sz="1600" dirty="0" smtClean="0">
                <a:solidFill>
                  <a:srgbClr val="00AAAD"/>
                </a:solidFill>
              </a:rPr>
              <a:t>Тематика</a:t>
            </a:r>
            <a:r>
              <a:rPr lang="ru-RU" sz="1600" dirty="0">
                <a:solidFill>
                  <a:srgbClr val="00AAAD"/>
                </a:solidFill>
              </a:rPr>
              <a:t>. </a:t>
            </a:r>
            <a:r>
              <a:rPr lang="ru-RU" sz="1600" dirty="0" smtClean="0">
                <a:solidFill>
                  <a:srgbClr val="464646"/>
                </a:solidFill>
              </a:rPr>
              <a:t>3-4 </a:t>
            </a:r>
            <a:r>
              <a:rPr lang="ru-RU" sz="1600" dirty="0">
                <a:solidFill>
                  <a:srgbClr val="464646"/>
                </a:solidFill>
              </a:rPr>
              <a:t>темы первоочередных заседаний актива (Экспертный Клуб Общества). </a:t>
            </a:r>
          </a:p>
          <a:p>
            <a:pPr marL="361950" indent="-361950">
              <a:buFont typeface="+mj-lt"/>
              <a:buAutoNum type="arabicPeriod"/>
            </a:pPr>
            <a:r>
              <a:rPr lang="ru-RU" sz="1600" dirty="0" smtClean="0">
                <a:solidFill>
                  <a:srgbClr val="00AAAD"/>
                </a:solidFill>
              </a:rPr>
              <a:t>Место</a:t>
            </a:r>
            <a:r>
              <a:rPr lang="ru-RU" sz="1600" dirty="0">
                <a:solidFill>
                  <a:srgbClr val="00AAAD"/>
                </a:solidFill>
              </a:rPr>
              <a:t>. </a:t>
            </a:r>
            <a:r>
              <a:rPr lang="ru-RU" sz="1600" dirty="0" smtClean="0">
                <a:solidFill>
                  <a:srgbClr val="464646"/>
                </a:solidFill>
              </a:rPr>
              <a:t>Место </a:t>
            </a:r>
            <a:r>
              <a:rPr lang="ru-RU" sz="1600" dirty="0">
                <a:solidFill>
                  <a:srgbClr val="464646"/>
                </a:solidFill>
              </a:rPr>
              <a:t>первых </a:t>
            </a:r>
            <a:r>
              <a:rPr lang="ru-RU" sz="1600" dirty="0" err="1" smtClean="0">
                <a:solidFill>
                  <a:srgbClr val="464646"/>
                </a:solidFill>
              </a:rPr>
              <a:t>оффлайн</a:t>
            </a:r>
            <a:r>
              <a:rPr lang="ru-RU" sz="1600" dirty="0" smtClean="0">
                <a:solidFill>
                  <a:srgbClr val="464646"/>
                </a:solidFill>
              </a:rPr>
              <a:t>-заседаний </a:t>
            </a:r>
            <a:r>
              <a:rPr lang="ru-RU" sz="1600" dirty="0">
                <a:solidFill>
                  <a:srgbClr val="464646"/>
                </a:solidFill>
              </a:rPr>
              <a:t>актива (Клуба). </a:t>
            </a:r>
            <a:r>
              <a:rPr lang="ru-RU" sz="1600" dirty="0" smtClean="0">
                <a:solidFill>
                  <a:srgbClr val="464646"/>
                </a:solidFill>
              </a:rPr>
              <a:t>Первый </a:t>
            </a:r>
            <a:r>
              <a:rPr lang="ru-RU" sz="1600" dirty="0">
                <a:solidFill>
                  <a:srgbClr val="464646"/>
                </a:solidFill>
              </a:rPr>
              <a:t>сезон совсем необязательно проводить в одном помещении, напротив, вполне интересным получается формат Клуб – «перекати-поле».</a:t>
            </a:r>
          </a:p>
          <a:p>
            <a:pPr marL="361950" indent="-361950">
              <a:buFont typeface="+mj-lt"/>
              <a:buAutoNum type="arabicPeriod"/>
            </a:pPr>
            <a:r>
              <a:rPr lang="ru-RU" sz="1600" dirty="0" smtClean="0">
                <a:solidFill>
                  <a:srgbClr val="00AAAD"/>
                </a:solidFill>
              </a:rPr>
              <a:t>Ресурсное </a:t>
            </a:r>
            <a:r>
              <a:rPr lang="ru-RU" sz="1600" dirty="0">
                <a:solidFill>
                  <a:srgbClr val="00AAAD"/>
                </a:solidFill>
              </a:rPr>
              <a:t>обеспечение. </a:t>
            </a:r>
            <a:r>
              <a:rPr lang="ru-RU" sz="1600" dirty="0" smtClean="0">
                <a:solidFill>
                  <a:srgbClr val="464646"/>
                </a:solidFill>
              </a:rPr>
              <a:t>Должно </a:t>
            </a:r>
            <a:r>
              <a:rPr lang="ru-RU" sz="1600" dirty="0">
                <a:solidFill>
                  <a:srgbClr val="464646"/>
                </a:solidFill>
              </a:rPr>
              <a:t>быть точно определено на срок до года.</a:t>
            </a:r>
          </a:p>
          <a:p>
            <a:pPr marL="361950" indent="-361950">
              <a:buFont typeface="+mj-lt"/>
              <a:buAutoNum type="arabicPeriod"/>
            </a:pPr>
            <a:r>
              <a:rPr lang="ru-RU" sz="1600" dirty="0" smtClean="0">
                <a:solidFill>
                  <a:srgbClr val="00AAAD"/>
                </a:solidFill>
              </a:rPr>
              <a:t>Принципы</a:t>
            </a:r>
            <a:r>
              <a:rPr lang="ru-RU" sz="1600" dirty="0">
                <a:solidFill>
                  <a:srgbClr val="00AAAD"/>
                </a:solidFill>
              </a:rPr>
              <a:t>. </a:t>
            </a:r>
            <a:r>
              <a:rPr lang="ru-RU" sz="1600" dirty="0" err="1" smtClean="0">
                <a:solidFill>
                  <a:srgbClr val="464646"/>
                </a:solidFill>
              </a:rPr>
              <a:t>Целеосообразно</a:t>
            </a:r>
            <a:r>
              <a:rPr lang="ru-RU" sz="1600" dirty="0" smtClean="0">
                <a:solidFill>
                  <a:srgbClr val="464646"/>
                </a:solidFill>
              </a:rPr>
              <a:t> </a:t>
            </a:r>
            <a:r>
              <a:rPr lang="ru-RU" sz="1600" dirty="0">
                <a:solidFill>
                  <a:srgbClr val="464646"/>
                </a:solidFill>
              </a:rPr>
              <a:t>в самом начале заявить о каких-нибудь важнейших принципах (ценностях) Клуба, которые бы определяли и критерии членства, например, внепартийность, </a:t>
            </a:r>
            <a:r>
              <a:rPr lang="ru-RU" sz="1600" dirty="0" err="1">
                <a:solidFill>
                  <a:srgbClr val="464646"/>
                </a:solidFill>
              </a:rPr>
              <a:t>неполитизированность</a:t>
            </a:r>
            <a:r>
              <a:rPr lang="ru-RU" sz="1600" dirty="0">
                <a:solidFill>
                  <a:srgbClr val="464646"/>
                </a:solidFill>
              </a:rPr>
              <a:t>, плюрализм, интеллектуализм, состоятельность (успешность</a:t>
            </a:r>
            <a:r>
              <a:rPr lang="ru-RU" sz="1600" dirty="0" smtClean="0">
                <a:solidFill>
                  <a:srgbClr val="464646"/>
                </a:solidFill>
              </a:rPr>
              <a:t>).</a:t>
            </a:r>
            <a:endParaRPr lang="ru-RU" sz="1600" dirty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181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Формирование актива «общества развития сп»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Создание сетевого деятельного </a:t>
            </a:r>
            <a:r>
              <a:rPr lang="ru-RU" dirty="0"/>
              <a:t>сообщества </a:t>
            </a:r>
            <a:r>
              <a:rPr lang="ru-RU" dirty="0" smtClean="0"/>
              <a:t>как основного актива «Общества </a:t>
            </a:r>
            <a:r>
              <a:rPr lang="ru-RU" dirty="0"/>
              <a:t>развития социального предпринимательства»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245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Исходные положения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14</a:t>
            </a:fld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464646"/>
                </a:solidFill>
              </a:rPr>
              <a:t>Формирование основного актива </a:t>
            </a:r>
            <a:r>
              <a:rPr lang="ru-RU" sz="2000" b="1" dirty="0" smtClean="0">
                <a:solidFill>
                  <a:srgbClr val="464646"/>
                </a:solidFill>
              </a:rPr>
              <a:t>«Общества развития социального предпринимательства»</a:t>
            </a:r>
            <a:r>
              <a:rPr lang="ru-RU" sz="2000" dirty="0" smtClean="0">
                <a:solidFill>
                  <a:srgbClr val="464646"/>
                </a:solidFill>
              </a:rPr>
              <a:t> должно осуществляться через </a:t>
            </a:r>
            <a:r>
              <a:rPr lang="ru-RU" sz="2000" dirty="0" smtClean="0">
                <a:solidFill>
                  <a:srgbClr val="0083CA"/>
                </a:solidFill>
              </a:rPr>
              <a:t>создание постоянного сетевого сообщества </a:t>
            </a:r>
            <a:r>
              <a:rPr lang="ru-RU" sz="2000" dirty="0" smtClean="0">
                <a:solidFill>
                  <a:srgbClr val="464646"/>
                </a:solidFill>
              </a:rPr>
              <a:t>- объединения основных заинтересованных сторон </a:t>
            </a:r>
            <a:r>
              <a:rPr lang="ru-RU" sz="2000" dirty="0" smtClean="0">
                <a:solidFill>
                  <a:srgbClr val="00AAAD"/>
                </a:solidFill>
              </a:rPr>
              <a:t>(«стейкхолдеров»)</a:t>
            </a:r>
            <a:r>
              <a:rPr lang="ru-RU" sz="2000" dirty="0" smtClean="0">
                <a:solidFill>
                  <a:srgbClr val="464646"/>
                </a:solidFill>
              </a:rPr>
              <a:t> и сторонников </a:t>
            </a:r>
            <a:r>
              <a:rPr lang="ru-RU" sz="2000" dirty="0">
                <a:solidFill>
                  <a:srgbClr val="00AAAD"/>
                </a:solidFill>
              </a:rPr>
              <a:t>(«союзников») </a:t>
            </a:r>
            <a:r>
              <a:rPr lang="ru-RU" sz="2000" dirty="0" smtClean="0">
                <a:solidFill>
                  <a:srgbClr val="464646"/>
                </a:solidFill>
              </a:rPr>
              <a:t>инициативы поддержки и развития социального предпринимательства на базе </a:t>
            </a:r>
            <a:r>
              <a:rPr lang="ru-RU" sz="2000" dirty="0" smtClean="0">
                <a:solidFill>
                  <a:srgbClr val="00AAAD"/>
                </a:solidFill>
              </a:rPr>
              <a:t>современной технологической платформы</a:t>
            </a:r>
            <a:r>
              <a:rPr lang="ru-RU" sz="2000" dirty="0" smtClean="0">
                <a:solidFill>
                  <a:srgbClr val="464646"/>
                </a:solidFill>
              </a:rPr>
              <a:t> (корпоративной социальной сети), в рамках которого будет осуществляться  </a:t>
            </a:r>
            <a:r>
              <a:rPr lang="ru-RU" sz="2000" dirty="0" smtClean="0">
                <a:solidFill>
                  <a:srgbClr val="00AAAD"/>
                </a:solidFill>
              </a:rPr>
              <a:t>совместная деятельность </a:t>
            </a:r>
            <a:r>
              <a:rPr lang="ru-RU" sz="2000" dirty="0" smtClean="0">
                <a:solidFill>
                  <a:srgbClr val="464646"/>
                </a:solidFill>
              </a:rPr>
              <a:t>участников по постановке и решению задач Общества</a:t>
            </a:r>
            <a:r>
              <a:rPr lang="ru-RU" sz="2000" dirty="0">
                <a:solidFill>
                  <a:srgbClr val="464646"/>
                </a:solidFill>
              </a:rPr>
              <a:t>. </a:t>
            </a:r>
            <a:endParaRPr lang="ru-RU" sz="2000" dirty="0" smtClean="0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612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464646"/>
                </a:solidFill>
              </a:rPr>
              <a:t>Формирование актива «Общества развития СП»</a:t>
            </a:r>
            <a:endParaRPr lang="ru-RU" sz="3200" dirty="0">
              <a:solidFill>
                <a:srgbClr val="464646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32101071"/>
              </p:ext>
            </p:extLst>
          </p:nvPr>
        </p:nvGraphicFramePr>
        <p:xfrm>
          <a:off x="1115616" y="1557338"/>
          <a:ext cx="6840760" cy="3340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15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8313" y="5343309"/>
            <a:ext cx="86756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000" dirty="0" smtClean="0">
                <a:solidFill>
                  <a:srgbClr val="00AAAD"/>
                </a:solidFill>
              </a:rPr>
              <a:t>Сетевое деятельное сообщество </a:t>
            </a:r>
            <a:r>
              <a:rPr lang="ru-RU" sz="2000" dirty="0" smtClean="0">
                <a:solidFill>
                  <a:srgbClr val="464646"/>
                </a:solidFill>
              </a:rPr>
              <a:t>– основная форма выявления, объединения и удержания основного актива «Общества развития СП» и формат для организации совместной работы его участников. </a:t>
            </a:r>
            <a:endParaRPr lang="ru-RU" sz="2000" dirty="0">
              <a:solidFill>
                <a:srgbClr val="464646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68313" y="5825008"/>
            <a:ext cx="359271" cy="360040"/>
          </a:xfrm>
          <a:prstGeom prst="rightArrow">
            <a:avLst/>
          </a:prstGeom>
          <a:solidFill>
            <a:srgbClr val="00AAAD"/>
          </a:solidFill>
          <a:ln>
            <a:solidFill>
              <a:srgbClr val="00AA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AAAD"/>
              </a:solidFill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4340746" y="2420888"/>
            <a:ext cx="360040" cy="360040"/>
          </a:xfrm>
          <a:prstGeom prst="mathPlus">
            <a:avLst/>
          </a:prstGeom>
          <a:solidFill>
            <a:srgbClr val="00AAAD"/>
          </a:solidFill>
          <a:ln>
            <a:solidFill>
              <a:srgbClr val="00AA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612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464646"/>
                </a:solidFill>
              </a:rPr>
              <a:t>Деятельное сообщество</a:t>
            </a:r>
            <a:endParaRPr lang="ru-RU" sz="3200" dirty="0">
              <a:solidFill>
                <a:srgbClr val="46464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464646"/>
                </a:solidFill>
              </a:rPr>
              <a:t>Деятельные сообщества («communities of practice») </a:t>
            </a:r>
            <a:r>
              <a:rPr lang="ru-RU" sz="2000" dirty="0" smtClean="0">
                <a:solidFill>
                  <a:srgbClr val="464646"/>
                </a:solidFill>
              </a:rPr>
              <a:t>– сообщества </a:t>
            </a:r>
            <a:r>
              <a:rPr lang="ru-RU" sz="2000" dirty="0">
                <a:solidFill>
                  <a:srgbClr val="464646"/>
                </a:solidFill>
              </a:rPr>
              <a:t>людей, специальным образом организованных в </a:t>
            </a:r>
            <a:r>
              <a:rPr lang="ru-RU" sz="2000" dirty="0">
                <a:solidFill>
                  <a:srgbClr val="00AAAD"/>
                </a:solidFill>
              </a:rPr>
              <a:t>виртуальной сети</a:t>
            </a:r>
            <a:r>
              <a:rPr lang="ru-RU" sz="2000" dirty="0">
                <a:solidFill>
                  <a:srgbClr val="464646"/>
                </a:solidFill>
              </a:rPr>
              <a:t>, взаимодействие которых основано на принципе </a:t>
            </a:r>
            <a:r>
              <a:rPr lang="ru-RU" sz="2000" dirty="0">
                <a:solidFill>
                  <a:srgbClr val="00AAAD"/>
                </a:solidFill>
              </a:rPr>
              <a:t>массового сотрудничества</a:t>
            </a:r>
            <a:r>
              <a:rPr lang="ru-RU" sz="2000" dirty="0">
                <a:solidFill>
                  <a:srgbClr val="464646"/>
                </a:solidFill>
              </a:rPr>
              <a:t>  и нацелено на </a:t>
            </a:r>
            <a:r>
              <a:rPr lang="ru-RU" sz="2000" dirty="0">
                <a:solidFill>
                  <a:srgbClr val="00AAAD"/>
                </a:solidFill>
              </a:rPr>
              <a:t>решение</a:t>
            </a:r>
            <a:r>
              <a:rPr lang="ru-RU" sz="2000" dirty="0">
                <a:solidFill>
                  <a:srgbClr val="464646"/>
                </a:solidFill>
              </a:rPr>
              <a:t> определенной проблемы или выполнение проекта. </a:t>
            </a:r>
          </a:p>
          <a:p>
            <a:pPr marL="0" indent="0">
              <a:buNone/>
            </a:pPr>
            <a:endParaRPr lang="ru-RU" sz="2000" dirty="0">
              <a:solidFill>
                <a:srgbClr val="464646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464646"/>
                </a:solidFill>
              </a:rPr>
              <a:t>Важная характеристика: нацеленность на </a:t>
            </a:r>
            <a:r>
              <a:rPr lang="ru-RU" sz="2000" dirty="0">
                <a:solidFill>
                  <a:srgbClr val="00AAAD"/>
                </a:solidFill>
              </a:rPr>
              <a:t>получение результата</a:t>
            </a:r>
            <a:r>
              <a:rPr lang="ru-RU" sz="2000" dirty="0">
                <a:solidFill>
                  <a:srgbClr val="464646"/>
                </a:solidFill>
              </a:rPr>
              <a:t> и создание определенной </a:t>
            </a:r>
            <a:r>
              <a:rPr lang="ru-RU" sz="2000" dirty="0">
                <a:solidFill>
                  <a:srgbClr val="00AAAD"/>
                </a:solidFill>
              </a:rPr>
              <a:t>практики (культуры) группового взаимодействия</a:t>
            </a:r>
            <a:r>
              <a:rPr lang="ru-RU" sz="2000" dirty="0">
                <a:solidFill>
                  <a:srgbClr val="464646"/>
                </a:solidFill>
              </a:rPr>
              <a:t>, дающего возможность решать аналогичные задачи, возникающие в будущем, наилучшим образом.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17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ru-RU" sz="3200" dirty="0">
                <a:solidFill>
                  <a:srgbClr val="464646"/>
                </a:solidFill>
              </a:rPr>
              <a:t>Механизм формирования </a:t>
            </a:r>
            <a:r>
              <a:rPr lang="ru-RU" sz="3200" dirty="0" smtClean="0">
                <a:solidFill>
                  <a:srgbClr val="464646"/>
                </a:solidFill>
              </a:rPr>
              <a:t>деятельного сообщества </a:t>
            </a:r>
            <a:endParaRPr lang="ru-RU" sz="3200" dirty="0">
              <a:solidFill>
                <a:srgbClr val="46464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20552"/>
            <a:ext cx="8229600" cy="4876800"/>
          </a:xfrm>
        </p:spPr>
        <p:txBody>
          <a:bodyPr>
            <a:normAutofit lnSpcReduction="10000"/>
          </a:bodyPr>
          <a:lstStyle/>
          <a:p>
            <a:pPr marL="542925" lvl="1" indent="-361950">
              <a:spcBef>
                <a:spcPts val="1200"/>
              </a:spcBef>
              <a:buFont typeface="+mj-lt"/>
              <a:buAutoNum type="arabicPeriod"/>
            </a:pPr>
            <a:r>
              <a:rPr lang="ru-RU" sz="2200" dirty="0" smtClean="0">
                <a:solidFill>
                  <a:srgbClr val="464646"/>
                </a:solidFill>
              </a:rPr>
              <a:t>Формирование </a:t>
            </a:r>
            <a:r>
              <a:rPr lang="ru-RU" sz="2200" dirty="0" smtClean="0">
                <a:solidFill>
                  <a:srgbClr val="0083CA"/>
                </a:solidFill>
              </a:rPr>
              <a:t>условий работы </a:t>
            </a:r>
            <a:r>
              <a:rPr lang="ru-RU" sz="2200" dirty="0" smtClean="0">
                <a:solidFill>
                  <a:srgbClr val="464646"/>
                </a:solidFill>
              </a:rPr>
              <a:t>(режим работы, ее практическая значимость) и </a:t>
            </a:r>
            <a:r>
              <a:rPr lang="ru-RU" sz="2200" dirty="0" smtClean="0">
                <a:solidFill>
                  <a:srgbClr val="0083CA"/>
                </a:solidFill>
              </a:rPr>
              <a:t>требований </a:t>
            </a:r>
            <a:r>
              <a:rPr lang="ru-RU" sz="2200" dirty="0" smtClean="0">
                <a:solidFill>
                  <a:srgbClr val="464646"/>
                </a:solidFill>
              </a:rPr>
              <a:t>(квалификация, временные ресурсы)</a:t>
            </a:r>
            <a:r>
              <a:rPr lang="ru-RU" sz="2200" dirty="0" smtClean="0">
                <a:solidFill>
                  <a:srgbClr val="0083CA"/>
                </a:solidFill>
              </a:rPr>
              <a:t> </a:t>
            </a:r>
            <a:r>
              <a:rPr lang="ru-RU" sz="2200" dirty="0" smtClean="0">
                <a:solidFill>
                  <a:srgbClr val="464646"/>
                </a:solidFill>
              </a:rPr>
              <a:t>к участникам;</a:t>
            </a:r>
          </a:p>
          <a:p>
            <a:pPr marL="542925" lvl="1" indent="-361950">
              <a:spcBef>
                <a:spcPts val="1200"/>
              </a:spcBef>
              <a:buFont typeface="+mj-lt"/>
              <a:buAutoNum type="arabicPeriod"/>
            </a:pPr>
            <a:r>
              <a:rPr lang="ru-RU" sz="2200" dirty="0" smtClean="0">
                <a:solidFill>
                  <a:srgbClr val="464646"/>
                </a:solidFill>
              </a:rPr>
              <a:t>Отбор участников – </a:t>
            </a:r>
            <a:r>
              <a:rPr lang="ru-RU" sz="2200" dirty="0" smtClean="0">
                <a:solidFill>
                  <a:srgbClr val="00AAAD"/>
                </a:solidFill>
              </a:rPr>
              <a:t>1-2 человека </a:t>
            </a:r>
            <a:r>
              <a:rPr lang="ru-RU" sz="2200" dirty="0" smtClean="0">
                <a:solidFill>
                  <a:srgbClr val="464646"/>
                </a:solidFill>
              </a:rPr>
              <a:t>от каждой из основных сторон – «стейкхолдеров» и «союзников»; общая численность сообщества на первом этапе - </a:t>
            </a:r>
            <a:r>
              <a:rPr lang="ru-RU" sz="2200" dirty="0" smtClean="0">
                <a:solidFill>
                  <a:srgbClr val="00AAAD"/>
                </a:solidFill>
              </a:rPr>
              <a:t>100-150 человек;</a:t>
            </a:r>
          </a:p>
          <a:p>
            <a:pPr marL="542925" lvl="1" indent="-361950">
              <a:spcBef>
                <a:spcPts val="1200"/>
              </a:spcBef>
              <a:buFont typeface="+mj-lt"/>
              <a:buAutoNum type="arabicPeriod"/>
            </a:pPr>
            <a:r>
              <a:rPr lang="ru-RU" sz="2200" dirty="0" smtClean="0">
                <a:solidFill>
                  <a:srgbClr val="464646"/>
                </a:solidFill>
              </a:rPr>
              <a:t>Организация </a:t>
            </a:r>
            <a:r>
              <a:rPr lang="ru-RU" sz="2200" dirty="0">
                <a:solidFill>
                  <a:srgbClr val="0083CA"/>
                </a:solidFill>
              </a:rPr>
              <a:t>коммуникации </a:t>
            </a:r>
            <a:r>
              <a:rPr lang="ru-RU" sz="2200" dirty="0" smtClean="0">
                <a:solidFill>
                  <a:srgbClr val="464646"/>
                </a:solidFill>
              </a:rPr>
              <a:t>участников и </a:t>
            </a:r>
            <a:r>
              <a:rPr lang="ru-RU" sz="2200" dirty="0">
                <a:solidFill>
                  <a:srgbClr val="0083CA"/>
                </a:solidFill>
              </a:rPr>
              <a:t>совместных дискуссий</a:t>
            </a:r>
            <a:r>
              <a:rPr lang="ru-RU" sz="2200" dirty="0">
                <a:solidFill>
                  <a:srgbClr val="464646"/>
                </a:solidFill>
              </a:rPr>
              <a:t> </a:t>
            </a:r>
            <a:r>
              <a:rPr lang="ru-RU" sz="2200" dirty="0" smtClean="0">
                <a:solidFill>
                  <a:srgbClr val="464646"/>
                </a:solidFill>
              </a:rPr>
              <a:t>с помощью специальных инструментов онлайн-площадки для создания деятельного сообщества;</a:t>
            </a:r>
          </a:p>
          <a:p>
            <a:pPr marL="542925" lvl="1" indent="-361950">
              <a:spcBef>
                <a:spcPts val="1200"/>
              </a:spcBef>
              <a:buFont typeface="+mj-lt"/>
              <a:buAutoNum type="arabicPeriod"/>
            </a:pPr>
            <a:r>
              <a:rPr lang="ru-RU" sz="2200" dirty="0" smtClean="0">
                <a:solidFill>
                  <a:srgbClr val="464646"/>
                </a:solidFill>
              </a:rPr>
              <a:t>Возможно. Проведение процедур </a:t>
            </a:r>
            <a:r>
              <a:rPr lang="ru-RU" sz="2200" dirty="0" smtClean="0">
                <a:solidFill>
                  <a:srgbClr val="00AAAD"/>
                </a:solidFill>
              </a:rPr>
              <a:t>взаимного оценивания </a:t>
            </a:r>
            <a:r>
              <a:rPr lang="ru-RU" sz="2200" dirty="0" smtClean="0">
                <a:solidFill>
                  <a:srgbClr val="464646"/>
                </a:solidFill>
              </a:rPr>
              <a:t>участниками проектов друг друга.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69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Основные этапы работы: </a:t>
            </a:r>
            <a:r>
              <a:rPr lang="ru-RU" sz="3600" dirty="0" smtClean="0">
                <a:solidFill>
                  <a:srgbClr val="00AAAD"/>
                </a:solidFill>
              </a:rPr>
              <a:t>1</a:t>
            </a:r>
            <a:endParaRPr lang="ru-RU" sz="3600" dirty="0">
              <a:solidFill>
                <a:srgbClr val="00AAA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1950" indent="-361950">
              <a:spcBef>
                <a:spcPts val="400"/>
              </a:spcBef>
              <a:buFont typeface="+mj-lt"/>
              <a:buAutoNum type="arabicPeriod"/>
            </a:pPr>
            <a:r>
              <a:rPr lang="ru-RU" sz="2200" dirty="0" smtClean="0">
                <a:solidFill>
                  <a:srgbClr val="00AAAD"/>
                </a:solidFill>
              </a:rPr>
              <a:t>Первый этап (подготовка проекта)</a:t>
            </a:r>
            <a:r>
              <a:rPr lang="ru-RU" sz="2200" dirty="0" smtClean="0">
                <a:solidFill>
                  <a:srgbClr val="464646"/>
                </a:solidFill>
              </a:rPr>
              <a:t> - выполняется ограниченной группой инициаторов.</a:t>
            </a:r>
          </a:p>
          <a:p>
            <a:pPr marL="714375" indent="-171450">
              <a:spcBef>
                <a:spcPts val="600"/>
              </a:spcBef>
            </a:pPr>
            <a:r>
              <a:rPr lang="ru-RU" sz="1900" dirty="0" smtClean="0">
                <a:solidFill>
                  <a:srgbClr val="464646"/>
                </a:solidFill>
              </a:rPr>
              <a:t>Формирование базовой рабочей группы инициаторов (организаторов);</a:t>
            </a:r>
          </a:p>
          <a:p>
            <a:pPr marL="714375" indent="-171450">
              <a:spcBef>
                <a:spcPts val="600"/>
              </a:spcBef>
            </a:pPr>
            <a:r>
              <a:rPr lang="ru-RU" sz="1900" dirty="0" smtClean="0">
                <a:solidFill>
                  <a:srgbClr val="464646"/>
                </a:solidFill>
              </a:rPr>
              <a:t>Формулировка тематической структуры проекта, дерева целей, дерева проблем, списка инфраструктурных задач; формулировка Плана-графика работ в рамках бета-версии;</a:t>
            </a:r>
          </a:p>
          <a:p>
            <a:pPr marL="714375" indent="-171450">
              <a:spcBef>
                <a:spcPts val="600"/>
              </a:spcBef>
            </a:pPr>
            <a:r>
              <a:rPr lang="ru-RU" sz="1900" dirty="0" smtClean="0">
                <a:solidFill>
                  <a:srgbClr val="464646"/>
                </a:solidFill>
              </a:rPr>
              <a:t>Определение круга участников;</a:t>
            </a:r>
          </a:p>
          <a:p>
            <a:pPr marL="714375" indent="-171450">
              <a:spcBef>
                <a:spcPts val="600"/>
              </a:spcBef>
            </a:pPr>
            <a:r>
              <a:rPr lang="ru-RU" sz="1900" dirty="0" smtClean="0">
                <a:solidFill>
                  <a:srgbClr val="464646"/>
                </a:solidFill>
              </a:rPr>
              <a:t>Разработка механизма вовлечения и стимулирования участников, принципов трудового (творческого, репутационного) инвестирования в проект и «возврата инвестиций»;</a:t>
            </a:r>
          </a:p>
          <a:p>
            <a:pPr marL="714375" indent="-171450">
              <a:spcBef>
                <a:spcPts val="600"/>
              </a:spcBef>
            </a:pPr>
            <a:r>
              <a:rPr lang="ru-RU" sz="1900" dirty="0" smtClean="0">
                <a:solidFill>
                  <a:srgbClr val="464646"/>
                </a:solidFill>
              </a:rPr>
              <a:t>Разработка организационной схемы участия в деятельном сообществе, начального регламента;</a:t>
            </a:r>
          </a:p>
          <a:p>
            <a:pPr marL="714375" indent="-171450">
              <a:spcBef>
                <a:spcPts val="600"/>
              </a:spcBef>
            </a:pPr>
            <a:r>
              <a:rPr lang="ru-RU" sz="1900" dirty="0" smtClean="0">
                <a:solidFill>
                  <a:srgbClr val="464646"/>
                </a:solidFill>
              </a:rPr>
              <a:t>Выбор и кастомизация технологической платформы;</a:t>
            </a:r>
          </a:p>
          <a:p>
            <a:pPr marL="714375" indent="-171450">
              <a:spcBef>
                <a:spcPts val="600"/>
              </a:spcBef>
            </a:pPr>
            <a:r>
              <a:rPr lang="ru-RU" sz="1900" dirty="0" smtClean="0">
                <a:solidFill>
                  <a:srgbClr val="464646"/>
                </a:solidFill>
              </a:rPr>
              <a:t>Выбор и формирование команды модераторов.</a:t>
            </a:r>
          </a:p>
          <a:p>
            <a:pPr marL="731520" lvl="1" indent="-457200"/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Основные этапы работы: </a:t>
            </a:r>
            <a:r>
              <a:rPr lang="ru-RU" sz="3600" dirty="0" smtClean="0">
                <a:solidFill>
                  <a:srgbClr val="00AAAD"/>
                </a:solidFill>
              </a:rPr>
              <a:t>2</a:t>
            </a:r>
            <a:endParaRPr lang="ru-RU" sz="3600" dirty="0">
              <a:solidFill>
                <a:srgbClr val="00AAA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1950" lvl="1" indent="-361950">
              <a:spcBef>
                <a:spcPts val="500"/>
              </a:spcBef>
              <a:buFont typeface="+mj-lt"/>
              <a:buAutoNum type="arabicPeriod" startAt="2"/>
            </a:pPr>
            <a:r>
              <a:rPr lang="ru-RU" dirty="0" smtClean="0">
                <a:solidFill>
                  <a:srgbClr val="00AAAD"/>
                </a:solidFill>
              </a:rPr>
              <a:t>Второй этап (реализация проекта) </a:t>
            </a:r>
            <a:r>
              <a:rPr lang="ru-RU" dirty="0" smtClean="0">
                <a:solidFill>
                  <a:srgbClr val="464646"/>
                </a:solidFill>
              </a:rPr>
              <a:t>- выполняется деятельным сообществом и командой модераторов.</a:t>
            </a:r>
            <a:endParaRPr lang="ru-RU" sz="2400" dirty="0" smtClean="0">
              <a:solidFill>
                <a:srgbClr val="464646"/>
              </a:solidFill>
            </a:endParaRPr>
          </a:p>
          <a:p>
            <a:pPr marL="542925" lvl="0" indent="-180975">
              <a:spcBef>
                <a:spcPts val="500"/>
              </a:spcBef>
            </a:pPr>
            <a:r>
              <a:rPr lang="ru-RU" sz="1800" dirty="0" smtClean="0">
                <a:solidFill>
                  <a:srgbClr val="464646"/>
                </a:solidFill>
              </a:rPr>
              <a:t>Отбор, привлечение и фильтрация основного состава участников;</a:t>
            </a:r>
          </a:p>
          <a:p>
            <a:pPr marL="542925" indent="-180975">
              <a:spcBef>
                <a:spcPts val="500"/>
              </a:spcBef>
            </a:pPr>
            <a:r>
              <a:rPr lang="ru-RU" sz="1800" dirty="0">
                <a:solidFill>
                  <a:srgbClr val="464646"/>
                </a:solidFill>
              </a:rPr>
              <a:t>Определение </a:t>
            </a:r>
            <a:r>
              <a:rPr lang="ru-RU" sz="1800" dirty="0" smtClean="0">
                <a:solidFill>
                  <a:srgbClr val="464646"/>
                </a:solidFill>
              </a:rPr>
              <a:t>целевых направлений </a:t>
            </a:r>
            <a:r>
              <a:rPr lang="ru-RU" sz="1800" dirty="0">
                <a:solidFill>
                  <a:srgbClr val="464646"/>
                </a:solidFill>
              </a:rPr>
              <a:t>деятельности (проектов) и распределение </a:t>
            </a:r>
            <a:r>
              <a:rPr lang="ru-RU" sz="1800" dirty="0" smtClean="0">
                <a:solidFill>
                  <a:srgbClr val="464646"/>
                </a:solidFill>
              </a:rPr>
              <a:t>участников </a:t>
            </a:r>
            <a:r>
              <a:rPr lang="ru-RU" sz="1800" dirty="0">
                <a:solidFill>
                  <a:srgbClr val="464646"/>
                </a:solidFill>
              </a:rPr>
              <a:t>по рабочим проектным </a:t>
            </a:r>
            <a:r>
              <a:rPr lang="ru-RU" sz="1800" dirty="0" smtClean="0">
                <a:solidFill>
                  <a:srgbClr val="464646"/>
                </a:solidFill>
              </a:rPr>
              <a:t>группам. </a:t>
            </a:r>
          </a:p>
          <a:p>
            <a:pPr marL="361950" indent="0">
              <a:spcBef>
                <a:spcPts val="500"/>
              </a:spcBef>
              <a:buNone/>
            </a:pPr>
            <a:r>
              <a:rPr lang="ru-RU" sz="1800" i="1" dirty="0" smtClean="0">
                <a:solidFill>
                  <a:srgbClr val="464646"/>
                </a:solidFill>
              </a:rPr>
              <a:t>Далее работа ведется в рамках каждой проектной группы:</a:t>
            </a:r>
            <a:endParaRPr lang="ru-RU" sz="1800" i="1" dirty="0">
              <a:solidFill>
                <a:srgbClr val="464646"/>
              </a:solidFill>
            </a:endParaRPr>
          </a:p>
          <a:p>
            <a:pPr marL="542925" lvl="0" indent="-180975">
              <a:spcBef>
                <a:spcPts val="500"/>
              </a:spcBef>
            </a:pPr>
            <a:r>
              <a:rPr lang="ru-RU" sz="1800" dirty="0" smtClean="0">
                <a:solidFill>
                  <a:srgbClr val="464646"/>
                </a:solidFill>
              </a:rPr>
              <a:t>Обсуждение Плана-графика работ, его коррекция и утверждение;</a:t>
            </a:r>
          </a:p>
          <a:p>
            <a:pPr marL="542925" lvl="0" indent="-180975">
              <a:spcBef>
                <a:spcPts val="500"/>
              </a:spcBef>
            </a:pPr>
            <a:r>
              <a:rPr lang="ru-RU" sz="1800" dirty="0" smtClean="0">
                <a:solidFill>
                  <a:srgbClr val="464646"/>
                </a:solidFill>
              </a:rPr>
              <a:t>Запуск процессов решения задач, обсуждения проблем, подготовки соответствующих документов и т.п.;</a:t>
            </a:r>
          </a:p>
          <a:p>
            <a:pPr marL="542925" lvl="0" indent="-180975">
              <a:spcBef>
                <a:spcPts val="500"/>
              </a:spcBef>
            </a:pPr>
            <a:r>
              <a:rPr lang="ru-RU" sz="1800" dirty="0" smtClean="0">
                <a:solidFill>
                  <a:srgbClr val="464646"/>
                </a:solidFill>
              </a:rPr>
              <a:t>Коммуникационное стимулирование работы сотрудников (</a:t>
            </a:r>
            <a:r>
              <a:rPr lang="ru-RU" sz="1800" dirty="0" err="1" smtClean="0">
                <a:solidFill>
                  <a:srgbClr val="464646"/>
                </a:solidFill>
              </a:rPr>
              <a:t>модерирование</a:t>
            </a:r>
            <a:r>
              <a:rPr lang="ru-RU" sz="1800" dirty="0" smtClean="0">
                <a:solidFill>
                  <a:srgbClr val="464646"/>
                </a:solidFill>
              </a:rPr>
              <a:t>);</a:t>
            </a:r>
          </a:p>
          <a:p>
            <a:pPr marL="542925" lvl="0" indent="-180975">
              <a:spcBef>
                <a:spcPts val="500"/>
              </a:spcBef>
            </a:pPr>
            <a:r>
              <a:rPr lang="ru-RU" sz="1800" dirty="0" smtClean="0">
                <a:solidFill>
                  <a:srgbClr val="464646"/>
                </a:solidFill>
              </a:rPr>
              <a:t>Контроль выполнения Плана работ, корректировка Плана;</a:t>
            </a:r>
          </a:p>
          <a:p>
            <a:pPr marL="542925" lvl="0" indent="-180975">
              <a:spcBef>
                <a:spcPts val="500"/>
              </a:spcBef>
            </a:pPr>
            <a:r>
              <a:rPr lang="ru-RU" sz="1800" dirty="0" smtClean="0">
                <a:solidFill>
                  <a:srgbClr val="464646"/>
                </a:solidFill>
              </a:rPr>
              <a:t>Приемка и критическое обсуждение продуктов, корректировка; </a:t>
            </a:r>
          </a:p>
          <a:p>
            <a:pPr marL="542925" lvl="0" indent="-180975">
              <a:spcBef>
                <a:spcPts val="500"/>
              </a:spcBef>
            </a:pPr>
            <a:r>
              <a:rPr lang="ru-RU" sz="1800" dirty="0" smtClean="0">
                <a:solidFill>
                  <a:srgbClr val="464646"/>
                </a:solidFill>
              </a:rPr>
              <a:t>Финальный выпуск итогового продукта.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1. Общая концепция проекта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Общая </a:t>
            </a:r>
            <a:r>
              <a:rPr lang="ru-RU" sz="2000" dirty="0"/>
              <a:t>концепция проекта «Общество развития социального предпринимательства</a:t>
            </a:r>
            <a:r>
              <a:rPr lang="ru-RU" sz="2000" dirty="0" smtClean="0"/>
              <a:t>» как коммуникационной среды социокультурной инициативы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795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Основные этапы работы: </a:t>
            </a:r>
            <a:r>
              <a:rPr lang="ru-RU" sz="3600" dirty="0" smtClean="0">
                <a:solidFill>
                  <a:srgbClr val="00AAAD"/>
                </a:solidFill>
              </a:rPr>
              <a:t>3</a:t>
            </a:r>
            <a:endParaRPr lang="ru-RU" sz="3600" dirty="0">
              <a:solidFill>
                <a:srgbClr val="00AAA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1950" lvl="1" indent="-361950">
              <a:spcBef>
                <a:spcPts val="500"/>
              </a:spcBef>
              <a:buFont typeface="+mj-lt"/>
              <a:buAutoNum type="arabicPeriod" startAt="3"/>
            </a:pPr>
            <a:r>
              <a:rPr lang="ru-RU" sz="2400" dirty="0" smtClean="0">
                <a:solidFill>
                  <a:srgbClr val="00AAAD"/>
                </a:solidFill>
              </a:rPr>
              <a:t>Третий этап (продвижение результатов проекта) </a:t>
            </a:r>
            <a:r>
              <a:rPr lang="ru-RU" sz="2400" dirty="0" smtClean="0">
                <a:solidFill>
                  <a:srgbClr val="464646"/>
                </a:solidFill>
              </a:rPr>
              <a:t>- выполняется </a:t>
            </a:r>
            <a:r>
              <a:rPr lang="ru-RU" sz="2400" dirty="0">
                <a:solidFill>
                  <a:srgbClr val="464646"/>
                </a:solidFill>
              </a:rPr>
              <a:t>расширенным деятельным сообществом, командой модераторов и внешними партнерами-активистами, сторонниками </a:t>
            </a:r>
            <a:r>
              <a:rPr lang="ru-RU" sz="2400" dirty="0" smtClean="0">
                <a:solidFill>
                  <a:srgbClr val="464646"/>
                </a:solidFill>
              </a:rPr>
              <a:t>движения. </a:t>
            </a:r>
          </a:p>
          <a:p>
            <a:pPr marL="542925" lvl="1" indent="-180975">
              <a:spcBef>
                <a:spcPts val="500"/>
              </a:spcBef>
            </a:pPr>
            <a:r>
              <a:rPr lang="ru-RU" sz="1700" dirty="0" smtClean="0">
                <a:solidFill>
                  <a:srgbClr val="464646"/>
                </a:solidFill>
              </a:rPr>
              <a:t>Разработка </a:t>
            </a:r>
            <a:r>
              <a:rPr lang="ru-RU" sz="1700" dirty="0">
                <a:solidFill>
                  <a:srgbClr val="464646"/>
                </a:solidFill>
              </a:rPr>
              <a:t>схем и инструментов продвижения и распространения </a:t>
            </a:r>
            <a:r>
              <a:rPr lang="ru-RU" sz="1700" dirty="0" smtClean="0">
                <a:solidFill>
                  <a:srgbClr val="464646"/>
                </a:solidFill>
              </a:rPr>
              <a:t>продуктов, созданных в ходе работы проектных групп, повышения их общественной поддержки;</a:t>
            </a:r>
          </a:p>
          <a:p>
            <a:pPr marL="542925" lvl="1" indent="-180975">
              <a:spcBef>
                <a:spcPts val="500"/>
              </a:spcBef>
            </a:pPr>
            <a:r>
              <a:rPr lang="ru-RU" sz="1700" dirty="0" smtClean="0">
                <a:solidFill>
                  <a:srgbClr val="464646"/>
                </a:solidFill>
              </a:rPr>
              <a:t>Отбор </a:t>
            </a:r>
            <a:r>
              <a:rPr lang="ru-RU" sz="1700" dirty="0">
                <a:solidFill>
                  <a:srgbClr val="464646"/>
                </a:solidFill>
              </a:rPr>
              <a:t>партнеров для реализации </a:t>
            </a:r>
            <a:r>
              <a:rPr lang="ru-RU" sz="1700" dirty="0" smtClean="0">
                <a:solidFill>
                  <a:srgbClr val="464646"/>
                </a:solidFill>
              </a:rPr>
              <a:t>промо-действий;</a:t>
            </a:r>
          </a:p>
          <a:p>
            <a:pPr marL="542925" lvl="1" indent="-180975">
              <a:spcBef>
                <a:spcPts val="500"/>
              </a:spcBef>
            </a:pPr>
            <a:r>
              <a:rPr lang="ru-RU" sz="1700" dirty="0" smtClean="0">
                <a:solidFill>
                  <a:srgbClr val="464646"/>
                </a:solidFill>
              </a:rPr>
              <a:t>Запуск </a:t>
            </a:r>
            <a:r>
              <a:rPr lang="ru-RU" sz="1700" dirty="0">
                <a:solidFill>
                  <a:srgbClr val="464646"/>
                </a:solidFill>
              </a:rPr>
              <a:t>программы продвижения, контроль ее </a:t>
            </a:r>
            <a:r>
              <a:rPr lang="ru-RU" sz="1700" dirty="0" smtClean="0">
                <a:solidFill>
                  <a:srgbClr val="464646"/>
                </a:solidFill>
              </a:rPr>
              <a:t>реализации;</a:t>
            </a:r>
          </a:p>
          <a:p>
            <a:pPr marL="542925" lvl="1" indent="-180975">
              <a:spcBef>
                <a:spcPts val="500"/>
              </a:spcBef>
            </a:pPr>
            <a:r>
              <a:rPr lang="ru-RU" sz="1700" dirty="0" smtClean="0">
                <a:solidFill>
                  <a:srgbClr val="464646"/>
                </a:solidFill>
              </a:rPr>
              <a:t>Критическое </a:t>
            </a:r>
            <a:r>
              <a:rPr lang="ru-RU" sz="1700" dirty="0">
                <a:solidFill>
                  <a:srgbClr val="464646"/>
                </a:solidFill>
              </a:rPr>
              <a:t>обсуждение результатов продвижения</a:t>
            </a:r>
            <a:r>
              <a:rPr lang="ru-RU" sz="1700" dirty="0" smtClean="0">
                <a:solidFill>
                  <a:srgbClr val="464646"/>
                </a:solidFill>
              </a:rPr>
              <a:t>.</a:t>
            </a:r>
          </a:p>
          <a:p>
            <a:pPr marL="361950" lvl="1" indent="0">
              <a:spcBef>
                <a:spcPts val="500"/>
              </a:spcBef>
              <a:buNone/>
            </a:pPr>
            <a:r>
              <a:rPr lang="ru-RU" sz="1900" dirty="0">
                <a:solidFill>
                  <a:srgbClr val="464646"/>
                </a:solidFill>
              </a:rPr>
              <a:t>Все </a:t>
            </a:r>
            <a:r>
              <a:rPr lang="ru-RU" sz="1900" dirty="0" smtClean="0">
                <a:solidFill>
                  <a:srgbClr val="464646"/>
                </a:solidFill>
              </a:rPr>
              <a:t>три </a:t>
            </a:r>
            <a:r>
              <a:rPr lang="ru-RU" sz="1900" dirty="0">
                <a:solidFill>
                  <a:srgbClr val="464646"/>
                </a:solidFill>
              </a:rPr>
              <a:t>цикла периодически перезапускаются заново в зависимости от успешности решения задач конкретного цикла. </a:t>
            </a:r>
          </a:p>
          <a:p>
            <a:pPr marL="361950" lvl="0" indent="0">
              <a:spcBef>
                <a:spcPts val="500"/>
              </a:spcBef>
              <a:buNone/>
            </a:pPr>
            <a:endParaRPr lang="ru-RU" sz="1900" dirty="0" smtClean="0">
              <a:solidFill>
                <a:srgbClr val="00AAAD"/>
              </a:solidFill>
            </a:endParaRPr>
          </a:p>
          <a:p>
            <a:pPr marL="361950" lvl="0" indent="0">
              <a:spcBef>
                <a:spcPts val="500"/>
              </a:spcBef>
              <a:buNone/>
            </a:pPr>
            <a:r>
              <a:rPr lang="ru-RU" sz="1900" dirty="0" smtClean="0">
                <a:solidFill>
                  <a:srgbClr val="00AAAD"/>
                </a:solidFill>
              </a:rPr>
              <a:t>Результатом работы по проекту является формирование деятельного сообщества из числа основных заинтересованных сторон социокультурной инициативы по продвижению социального предпринимательства, и активизация его деятельности.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20</a:t>
            </a:fld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68313" y="5661248"/>
            <a:ext cx="359271" cy="360040"/>
          </a:xfrm>
          <a:prstGeom prst="rightArrow">
            <a:avLst/>
          </a:prstGeom>
          <a:solidFill>
            <a:srgbClr val="00AAAD"/>
          </a:solidFill>
          <a:ln>
            <a:solidFill>
              <a:srgbClr val="00AA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83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17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Некоторые принципы работы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rgbClr val="00AAAD"/>
                </a:solidFill>
              </a:rPr>
              <a:t>Мотивация участников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Наличие общих целей по продвижени</a:t>
            </a:r>
            <a:r>
              <a:rPr lang="ru-RU" sz="1600" dirty="0">
                <a:solidFill>
                  <a:srgbClr val="464646"/>
                </a:solidFill>
              </a:rPr>
              <a:t>ю</a:t>
            </a:r>
            <a:r>
              <a:rPr lang="ru-RU" sz="1600" dirty="0" smtClean="0">
                <a:solidFill>
                  <a:srgbClr val="464646"/>
                </a:solidFill>
              </a:rPr>
              <a:t> идеи Общества.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Социальная пассионарность – желание оказывать влияние действиями.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Содержательный интерес, творческий характер работы, возможность получения уникального опыта.</a:t>
            </a:r>
          </a:p>
          <a:p>
            <a:pPr marL="542925" lvl="1" indent="-95250"/>
            <a:r>
              <a:rPr lang="ru-RU" sz="1600" dirty="0">
                <a:solidFill>
                  <a:srgbClr val="464646"/>
                </a:solidFill>
              </a:rPr>
              <a:t>Репутация, престиж участия в </a:t>
            </a:r>
            <a:r>
              <a:rPr lang="ru-RU" sz="1600" dirty="0" smtClean="0">
                <a:solidFill>
                  <a:srgbClr val="464646"/>
                </a:solidFill>
              </a:rPr>
              <a:t>проекте.</a:t>
            </a:r>
            <a:endParaRPr lang="ru-RU" sz="1600" dirty="0">
              <a:solidFill>
                <a:srgbClr val="464646"/>
              </a:solidFill>
            </a:endParaRP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Общение, новые коммуникации.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ru-RU" dirty="0" smtClean="0">
                <a:solidFill>
                  <a:srgbClr val="00AAAD"/>
                </a:solidFill>
              </a:rPr>
              <a:t>Принципы «входа» и «выхода»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«Вход» (регистрация) участников осуществляется через специальные приглашения. «Прием» участников осуществляется на принципах кооптации. Первоначальный состав определяется группой инициаторов.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С определенной периодичностью происходит ротация (обновление) участников - исключение неактивных (и/или оказавшихся по разным основаниям неприемлемыми) участников и привлечение новых – на основе «персонального рейтинга активности».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21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Некоторые принципы работы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76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ru-RU" dirty="0" smtClean="0">
                <a:solidFill>
                  <a:srgbClr val="00AAAD"/>
                </a:solidFill>
              </a:rPr>
              <a:t>Самоуправление, взаимодействие участников, формирование групп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Участники проекта разделяются на несколько рабочих (подпроектных) групп исходя из принятого плана работ и функционального распределения. Взаимодействие участников строится на общепринятых </a:t>
            </a:r>
            <a:r>
              <a:rPr lang="ru-RU" sz="1600" i="1" dirty="0" smtClean="0">
                <a:solidFill>
                  <a:srgbClr val="464646"/>
                </a:solidFill>
              </a:rPr>
              <a:t>правилах общения в онлайн-группах</a:t>
            </a:r>
            <a:r>
              <a:rPr lang="ru-RU" sz="1600" dirty="0" smtClean="0">
                <a:solidFill>
                  <a:srgbClr val="464646"/>
                </a:solidFill>
              </a:rPr>
              <a:t>, каждый участник знакомится с ними при вступлении в группу.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3"/>
            </a:pPr>
            <a:r>
              <a:rPr lang="ru-RU" dirty="0" smtClean="0">
                <a:solidFill>
                  <a:srgbClr val="00AAAD"/>
                </a:solidFill>
              </a:rPr>
              <a:t>Модерирование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В каждой рабочей (подпроектной) группе имеется один </a:t>
            </a:r>
            <a:r>
              <a:rPr lang="ru-RU" sz="1600" i="1" dirty="0" smtClean="0">
                <a:solidFill>
                  <a:srgbClr val="464646"/>
                </a:solidFill>
              </a:rPr>
              <a:t>модератор</a:t>
            </a:r>
            <a:r>
              <a:rPr lang="ru-RU" sz="1600" dirty="0" smtClean="0">
                <a:solidFill>
                  <a:srgbClr val="464646"/>
                </a:solidFill>
              </a:rPr>
              <a:t>, целью работы которого является способствование коммуникации между участниками и стимулирование их активности. Модератор не осуществляет постановку содержательных задач, а только организует процесс по их решению после того, как они были включены в план. 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Модератор является внешним по отношению к участникам субъектом процесса, и определяется группой инициаторов проекта. 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Число модераторов в проекте определяется числом рабочих (подпроектных) групп. </a:t>
            </a:r>
          </a:p>
          <a:p>
            <a:pPr marL="542925" lvl="1" indent="-95250"/>
            <a:endParaRPr lang="ru-RU" sz="1600" dirty="0" smtClean="0">
              <a:solidFill>
                <a:srgbClr val="464646"/>
              </a:solidFill>
            </a:endParaRPr>
          </a:p>
          <a:p>
            <a:pPr marL="457200" indent="-457200">
              <a:buNone/>
            </a:pPr>
            <a:endParaRPr lang="ru-RU" dirty="0" smtClean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22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464646"/>
                </a:solidFill>
              </a:rPr>
              <a:t>Некоторые принципы </a:t>
            </a:r>
            <a:r>
              <a:rPr lang="ru-RU" sz="3600" dirty="0" smtClean="0"/>
              <a:t>работы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768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ru-RU" dirty="0" smtClean="0">
                <a:solidFill>
                  <a:srgbClr val="00AAAD"/>
                </a:solidFill>
              </a:rPr>
              <a:t>Стимулирование через оценку 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Деятельность участников (публикационная, коммуникационная и пр. активность) фиксируется формальными средствами онлайн-платформы. Кроме того, работа каждого сотрудника (т.е. ценность его вклада – идеи, решения, комментарии) постоянно оценивается остальными участниками проекта с помощью специально установленных на технологической платформе инструментов, а также на основе </a:t>
            </a:r>
            <a:r>
              <a:rPr lang="ru-RU" sz="1600" dirty="0" err="1" smtClean="0">
                <a:solidFill>
                  <a:srgbClr val="464646"/>
                </a:solidFill>
              </a:rPr>
              <a:t>кросс-референций</a:t>
            </a:r>
            <a:r>
              <a:rPr lang="ru-RU" sz="1600" dirty="0" smtClean="0">
                <a:solidFill>
                  <a:srgbClr val="464646"/>
                </a:solidFill>
              </a:rPr>
              <a:t> участников проекта и внешних экспертных суждений.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ru-RU" dirty="0" smtClean="0">
                <a:solidFill>
                  <a:srgbClr val="00AAAD"/>
                </a:solidFill>
              </a:rPr>
              <a:t>Обеспечение безопасности проекта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Информационная безопасность проекта гарантируется разработчиками закрытой от внешних участников технологической платформы (внутренняя информация доступна только для зарегистрированных участников). </a:t>
            </a:r>
          </a:p>
          <a:p>
            <a:pPr marL="447675" indent="-447675">
              <a:spcBef>
                <a:spcPts val="1200"/>
              </a:spcBef>
              <a:buFont typeface="+mj-lt"/>
              <a:buAutoNum type="arabicPeriod" startAt="6"/>
            </a:pPr>
            <a:r>
              <a:rPr lang="ru-RU" dirty="0" smtClean="0">
                <a:solidFill>
                  <a:srgbClr val="00AAAD"/>
                </a:solidFill>
              </a:rPr>
              <a:t>Механизм рефлексивного обновления</a:t>
            </a:r>
          </a:p>
          <a:p>
            <a:pPr marL="542925" lvl="1" indent="-95250"/>
            <a:r>
              <a:rPr lang="ru-RU" sz="1600" dirty="0" smtClean="0">
                <a:solidFill>
                  <a:srgbClr val="464646"/>
                </a:solidFill>
              </a:rPr>
              <a:t>В систему функционирования должен быть заложен принцип постоянной рефлексии и принятия решений, корректирующих его деятельность, в т.ч. принципы, правила, состав участников, планы работ и т.п. Обновление осуществляется с учетом оценки эффективности ранее принятых решений и предложений по их коррекции. </a:t>
            </a:r>
          </a:p>
          <a:p>
            <a:pPr marL="790575" lvl="1" indent="-342900"/>
            <a:endParaRPr lang="ru-RU" dirty="0" smtClean="0">
              <a:solidFill>
                <a:srgbClr val="464646"/>
              </a:solidFill>
            </a:endParaRPr>
          </a:p>
          <a:p>
            <a:pPr marL="457200" indent="-457200">
              <a:buNone/>
            </a:pPr>
            <a:endParaRPr lang="ru-RU" dirty="0" smtClean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sz="3600" dirty="0" smtClean="0">
                <a:solidFill>
                  <a:srgbClr val="464646"/>
                </a:solidFill>
              </a:rPr>
              <a:t>Участники сетевого сообщества </a:t>
            </a:r>
            <a:endParaRPr lang="ru-RU" sz="3600" dirty="0">
              <a:solidFill>
                <a:srgbClr val="46464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1950" lvl="1" indent="-361950">
              <a:spcBef>
                <a:spcPts val="12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00AAAD"/>
                </a:solidFill>
              </a:rPr>
              <a:t>Базовая начальная группа </a:t>
            </a:r>
            <a:r>
              <a:rPr lang="ru-RU" sz="1800" dirty="0" smtClean="0">
                <a:solidFill>
                  <a:srgbClr val="464646"/>
                </a:solidFill>
              </a:rPr>
              <a:t>– инициаторы идеи поддержки и развития социального предпринимательства</a:t>
            </a:r>
            <a:r>
              <a:rPr lang="ru-RU" sz="1800" dirty="0">
                <a:solidFill>
                  <a:srgbClr val="464646"/>
                </a:solidFill>
              </a:rPr>
              <a:t> (</a:t>
            </a:r>
            <a:r>
              <a:rPr lang="ru-RU" sz="1800" dirty="0" smtClean="0">
                <a:solidFill>
                  <a:srgbClr val="464646"/>
                </a:solidFill>
              </a:rPr>
              <a:t>7-8 человек);  </a:t>
            </a:r>
          </a:p>
          <a:p>
            <a:pPr marL="361950" lvl="1" indent="-361950">
              <a:spcBef>
                <a:spcPts val="12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00AAAD"/>
                </a:solidFill>
              </a:rPr>
              <a:t>Широкий круг участников («штатные»)</a:t>
            </a:r>
            <a:r>
              <a:rPr lang="ru-RU" sz="1800" dirty="0" smtClean="0">
                <a:solidFill>
                  <a:srgbClr val="464646"/>
                </a:solidFill>
              </a:rPr>
              <a:t> </a:t>
            </a:r>
            <a:r>
              <a:rPr lang="ru-RU" sz="1800" dirty="0">
                <a:solidFill>
                  <a:srgbClr val="464646"/>
                </a:solidFill>
              </a:rPr>
              <a:t>- привлеченные </a:t>
            </a:r>
            <a:r>
              <a:rPr lang="ru-RU" sz="1800" dirty="0" smtClean="0">
                <a:solidFill>
                  <a:srgbClr val="464646"/>
                </a:solidFill>
              </a:rPr>
              <a:t>представители основных заинтересованных сторон («стейкхолдеров») и партнеров («союзников»), основной </a:t>
            </a:r>
            <a:r>
              <a:rPr lang="ru-RU" sz="1800" dirty="0">
                <a:solidFill>
                  <a:srgbClr val="464646"/>
                </a:solidFill>
              </a:rPr>
              <a:t>состав деятельного </a:t>
            </a:r>
            <a:r>
              <a:rPr lang="ru-RU" sz="1800" dirty="0" smtClean="0">
                <a:solidFill>
                  <a:srgbClr val="464646"/>
                </a:solidFill>
              </a:rPr>
              <a:t>сообщества. </a:t>
            </a:r>
            <a:r>
              <a:rPr lang="ru-RU" sz="1800" dirty="0">
                <a:solidFill>
                  <a:srgbClr val="464646"/>
                </a:solidFill>
              </a:rPr>
              <a:t>Формируется из числа участников </a:t>
            </a:r>
            <a:r>
              <a:rPr lang="ru-RU" sz="1800" dirty="0" smtClean="0">
                <a:solidFill>
                  <a:srgbClr val="464646"/>
                </a:solidFill>
              </a:rPr>
              <a:t>(см. слайды 5 – 6), согласившихся </a:t>
            </a:r>
            <a:r>
              <a:rPr lang="ru-RU" sz="1800" dirty="0">
                <a:solidFill>
                  <a:srgbClr val="464646"/>
                </a:solidFill>
              </a:rPr>
              <a:t>с условиями работы в </a:t>
            </a:r>
            <a:r>
              <a:rPr lang="ru-RU" sz="1800" dirty="0" smtClean="0">
                <a:solidFill>
                  <a:srgbClr val="464646"/>
                </a:solidFill>
              </a:rPr>
              <a:t>проекте</a:t>
            </a:r>
            <a:r>
              <a:rPr lang="ru-RU" sz="1800" dirty="0">
                <a:solidFill>
                  <a:srgbClr val="464646"/>
                </a:solidFill>
              </a:rPr>
              <a:t> </a:t>
            </a:r>
            <a:r>
              <a:rPr lang="ru-RU" sz="1800" dirty="0" smtClean="0">
                <a:solidFill>
                  <a:srgbClr val="464646"/>
                </a:solidFill>
              </a:rPr>
              <a:t>и принципами функционирования. Первоначальный </a:t>
            </a:r>
            <a:r>
              <a:rPr lang="ru-RU" sz="1800" dirty="0">
                <a:solidFill>
                  <a:srgbClr val="464646"/>
                </a:solidFill>
              </a:rPr>
              <a:t>состав, отобранный инициаторами – 20-25 человек</a:t>
            </a:r>
            <a:r>
              <a:rPr lang="ru-RU" sz="1800" dirty="0" smtClean="0">
                <a:solidFill>
                  <a:srgbClr val="464646"/>
                </a:solidFill>
              </a:rPr>
              <a:t>.</a:t>
            </a:r>
            <a:endParaRPr lang="ru-RU" sz="1800" dirty="0">
              <a:solidFill>
                <a:srgbClr val="464646"/>
              </a:solidFill>
            </a:endParaRPr>
          </a:p>
          <a:p>
            <a:pPr marL="361950" lvl="1" indent="-361950">
              <a:spcBef>
                <a:spcPts val="12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rgbClr val="00AAAD"/>
                </a:solidFill>
              </a:rPr>
              <a:t>Модераторы</a:t>
            </a:r>
            <a:r>
              <a:rPr lang="ru-RU" sz="1800" dirty="0" smtClean="0">
                <a:solidFill>
                  <a:srgbClr val="464646"/>
                </a:solidFill>
              </a:rPr>
              <a:t> </a:t>
            </a:r>
            <a:r>
              <a:rPr lang="ru-RU" sz="1800" dirty="0">
                <a:solidFill>
                  <a:srgbClr val="464646"/>
                </a:solidFill>
              </a:rPr>
              <a:t>– коллектив лиц, профессионально занимающихся модерированием проектных экспертных сессий, организационно-деятельных игр, форсайтов и пр. Первоначально – 5-6 чел. от </a:t>
            </a:r>
            <a:r>
              <a:rPr lang="ru-RU" sz="1800" dirty="0" smtClean="0">
                <a:solidFill>
                  <a:srgbClr val="464646"/>
                </a:solidFill>
              </a:rPr>
              <a:t>организации-партнера</a:t>
            </a:r>
            <a:r>
              <a:rPr lang="ru-RU" sz="1800" dirty="0">
                <a:solidFill>
                  <a:srgbClr val="464646"/>
                </a:solidFill>
              </a:rPr>
              <a:t>, выбранной инициаторами</a:t>
            </a:r>
            <a:r>
              <a:rPr lang="ru-RU" sz="1800" dirty="0" smtClean="0">
                <a:solidFill>
                  <a:srgbClr val="464646"/>
                </a:solidFill>
              </a:rPr>
              <a:t>.</a:t>
            </a:r>
          </a:p>
          <a:p>
            <a:pPr marL="361950" lvl="1" indent="-361950">
              <a:spcBef>
                <a:spcPts val="1200"/>
              </a:spcBef>
              <a:buFont typeface="+mj-lt"/>
              <a:buAutoNum type="arabicPeriod"/>
            </a:pPr>
            <a:r>
              <a:rPr lang="ru-RU" sz="1800" dirty="0">
                <a:solidFill>
                  <a:srgbClr val="00AAAD"/>
                </a:solidFill>
              </a:rPr>
              <a:t>Инфраструктура, аппарат</a:t>
            </a:r>
            <a:r>
              <a:rPr lang="ru-RU" sz="1800" dirty="0">
                <a:solidFill>
                  <a:srgbClr val="464646"/>
                </a:solidFill>
              </a:rPr>
              <a:t> - сотрудники, выполняющие инфраструктурные функции. Возможно, сотрудники организации-</a:t>
            </a:r>
            <a:r>
              <a:rPr lang="ru-RU" sz="1800" dirty="0" err="1">
                <a:solidFill>
                  <a:srgbClr val="464646"/>
                </a:solidFill>
              </a:rPr>
              <a:t>аутсорсера</a:t>
            </a:r>
            <a:r>
              <a:rPr lang="ru-RU" sz="1800" dirty="0">
                <a:solidFill>
                  <a:srgbClr val="464646"/>
                </a:solidFill>
              </a:rPr>
              <a:t>.</a:t>
            </a:r>
          </a:p>
          <a:p>
            <a:pPr marL="361950" lvl="1" indent="-361950">
              <a:spcBef>
                <a:spcPts val="1200"/>
              </a:spcBef>
              <a:buFont typeface="+mj-lt"/>
              <a:buAutoNum type="arabicPeriod"/>
            </a:pPr>
            <a:endParaRPr lang="ru-RU" sz="2200" dirty="0" smtClean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325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sz="3600" dirty="0" smtClean="0">
                <a:solidFill>
                  <a:srgbClr val="464646"/>
                </a:solidFill>
              </a:rPr>
              <a:t>Ресурсное обеспечение проекта</a:t>
            </a:r>
            <a:endParaRPr lang="ru-RU" sz="3600" dirty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25</a:t>
            </a:fld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95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Social Business Group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3573016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464646"/>
                </a:solidFill>
              </a:rPr>
              <a:t>Тел.: 8(495)621-34-15</a:t>
            </a:r>
          </a:p>
          <a:p>
            <a:pPr algn="ctr"/>
            <a:r>
              <a:rPr lang="en-US" dirty="0" smtClean="0">
                <a:solidFill>
                  <a:srgbClr val="464646"/>
                </a:solidFill>
                <a:hlinkClick r:id="rId2"/>
              </a:rPr>
              <a:t>social.business.group@yandex.ru</a:t>
            </a:r>
            <a:r>
              <a:rPr lang="en-US" dirty="0" smtClean="0">
                <a:solidFill>
                  <a:srgbClr val="464646"/>
                </a:solidFill>
              </a:rPr>
              <a:t> </a:t>
            </a:r>
            <a:endParaRPr lang="ru-RU" dirty="0" smtClean="0">
              <a:solidFill>
                <a:srgbClr val="464646"/>
              </a:solidFill>
            </a:endParaRPr>
          </a:p>
          <a:p>
            <a:pPr algn="ctr"/>
            <a:endParaRPr lang="en-US" dirty="0" smtClean="0">
              <a:solidFill>
                <a:srgbClr val="EC008C"/>
              </a:solidFill>
            </a:endParaRPr>
          </a:p>
        </p:txBody>
      </p:sp>
      <p:pic>
        <p:nvPicPr>
          <p:cNvPr id="8" name="Picture 2" descr="Z:\ZIRCON\SOCIAL BUSINESS GROUP\Фирменный стиль\logo_без фон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2"/>
            <a:ext cx="1821954" cy="11884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449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Миссия проекта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464646"/>
                </a:solidFill>
              </a:rPr>
              <a:t>Проблема: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464646"/>
                </a:solidFill>
              </a:rPr>
              <a:t>Отсутствие консолидированной социальной базы </a:t>
            </a:r>
            <a:r>
              <a:rPr lang="ru-RU" sz="2000" dirty="0">
                <a:solidFill>
                  <a:srgbClr val="464646"/>
                </a:solidFill>
              </a:rPr>
              <a:t>(</a:t>
            </a:r>
            <a:r>
              <a:rPr lang="ru-RU" sz="2000" dirty="0" smtClean="0">
                <a:solidFill>
                  <a:srgbClr val="464646"/>
                </a:solidFill>
              </a:rPr>
              <a:t>опоры) </a:t>
            </a:r>
            <a:r>
              <a:rPr lang="ru-RU" sz="2000" dirty="0" smtClean="0">
                <a:solidFill>
                  <a:srgbClr val="00AAAD"/>
                </a:solidFill>
              </a:rPr>
              <a:t>социального </a:t>
            </a:r>
            <a:r>
              <a:rPr lang="ru-RU" sz="2000" dirty="0">
                <a:solidFill>
                  <a:srgbClr val="00AAAD"/>
                </a:solidFill>
              </a:rPr>
              <a:t>предпринимательства в России</a:t>
            </a:r>
            <a:r>
              <a:rPr lang="ru-RU" sz="2000" dirty="0">
                <a:solidFill>
                  <a:srgbClr val="464646"/>
                </a:solidFill>
              </a:rPr>
              <a:t> </a:t>
            </a:r>
            <a:r>
              <a:rPr lang="ru-RU" sz="2000" dirty="0" smtClean="0">
                <a:solidFill>
                  <a:srgbClr val="464646"/>
                </a:solidFill>
              </a:rPr>
              <a:t>(отсутствие массовой поддержки инициативы отдельных фондов по </a:t>
            </a:r>
            <a:r>
              <a:rPr lang="ru-RU" sz="2000" dirty="0">
                <a:solidFill>
                  <a:srgbClr val="464646"/>
                </a:solidFill>
              </a:rPr>
              <a:t>распространению культуры и компетенций социального предпринимательства среди активных граждан и бизнесменов </a:t>
            </a:r>
            <a:r>
              <a:rPr lang="ru-RU" sz="2000" dirty="0" smtClean="0">
                <a:solidFill>
                  <a:srgbClr val="464646"/>
                </a:solidFill>
              </a:rPr>
              <a:t>страны).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000" b="1" dirty="0" smtClean="0">
                <a:solidFill>
                  <a:srgbClr val="464646"/>
                </a:solidFill>
              </a:rPr>
              <a:t>Решение: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464646"/>
                </a:solidFill>
              </a:rPr>
              <a:t>Объединение заинтересованных </a:t>
            </a:r>
            <a:r>
              <a:rPr lang="ru-RU" sz="2000" dirty="0">
                <a:solidFill>
                  <a:srgbClr val="464646"/>
                </a:solidFill>
              </a:rPr>
              <a:t>сторон (стейкхолдеров) и лиц, дружественно («союзнически») настроенных по отношению к инициативе, в специальное неформальное сообщество (среду) </a:t>
            </a:r>
            <a:r>
              <a:rPr lang="ru-RU" sz="2000" dirty="0" smtClean="0">
                <a:solidFill>
                  <a:srgbClr val="464646"/>
                </a:solidFill>
              </a:rPr>
              <a:t>– </a:t>
            </a:r>
            <a:r>
              <a:rPr lang="ru-RU" sz="2000" dirty="0" smtClean="0">
                <a:solidFill>
                  <a:srgbClr val="00AAAD"/>
                </a:solidFill>
              </a:rPr>
              <a:t>«Общество </a:t>
            </a:r>
            <a:r>
              <a:rPr lang="ru-RU" sz="2000" dirty="0">
                <a:solidFill>
                  <a:srgbClr val="00AAAD"/>
                </a:solidFill>
              </a:rPr>
              <a:t>развития социального </a:t>
            </a:r>
            <a:r>
              <a:rPr lang="ru-RU" sz="2000" dirty="0" smtClean="0">
                <a:solidFill>
                  <a:srgbClr val="00AAAD"/>
                </a:solidFill>
              </a:rPr>
              <a:t>предпринимательства» - </a:t>
            </a:r>
            <a:r>
              <a:rPr lang="ru-RU" sz="2000" dirty="0" smtClean="0">
                <a:solidFill>
                  <a:srgbClr val="464646"/>
                </a:solidFill>
              </a:rPr>
              <a:t>и </a:t>
            </a:r>
            <a:r>
              <a:rPr lang="ru-RU" sz="2000" dirty="0">
                <a:solidFill>
                  <a:srgbClr val="464646"/>
                </a:solidFill>
              </a:rPr>
              <a:t>активизация деятельности этого </a:t>
            </a:r>
            <a:r>
              <a:rPr lang="ru-RU" sz="2000" dirty="0" smtClean="0">
                <a:solidFill>
                  <a:srgbClr val="464646"/>
                </a:solidFill>
              </a:rPr>
              <a:t>сообщества. </a:t>
            </a:r>
            <a:endParaRPr lang="ru-RU" sz="2000" dirty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95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«Общество развития социального предпринимательства»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20552"/>
            <a:ext cx="8229600" cy="4876800"/>
          </a:xfrm>
        </p:spPr>
        <p:txBody>
          <a:bodyPr>
            <a:normAutofit/>
          </a:bodyPr>
          <a:lstStyle/>
          <a:p>
            <a:pPr marL="266700" indent="-180975">
              <a:buFontTx/>
              <a:buChar char="-"/>
            </a:pPr>
            <a:r>
              <a:rPr lang="ru-RU" sz="2000" dirty="0" smtClean="0">
                <a:solidFill>
                  <a:srgbClr val="00AAAD"/>
                </a:solidFill>
              </a:rPr>
              <a:t>Объединение </a:t>
            </a:r>
            <a:r>
              <a:rPr lang="ru-RU" sz="2000" dirty="0">
                <a:solidFill>
                  <a:srgbClr val="00AAAD"/>
                </a:solidFill>
              </a:rPr>
              <a:t>сторонников идеологии СП</a:t>
            </a:r>
            <a:r>
              <a:rPr lang="ru-RU" sz="2000" dirty="0">
                <a:solidFill>
                  <a:srgbClr val="464646"/>
                </a:solidFill>
              </a:rPr>
              <a:t>, в первую очередь людей, самих </a:t>
            </a:r>
            <a:r>
              <a:rPr lang="ru-RU" sz="2000" dirty="0">
                <a:solidFill>
                  <a:srgbClr val="0083CA"/>
                </a:solidFill>
              </a:rPr>
              <a:t>являющихся социальными предпринимателями </a:t>
            </a:r>
            <a:r>
              <a:rPr lang="ru-RU" sz="2000" dirty="0">
                <a:solidFill>
                  <a:srgbClr val="464646"/>
                </a:solidFill>
              </a:rPr>
              <a:t>(в широком понимании слова), а также </a:t>
            </a:r>
            <a:r>
              <a:rPr lang="ru-RU" sz="2000" dirty="0">
                <a:solidFill>
                  <a:srgbClr val="0083CA"/>
                </a:solidFill>
              </a:rPr>
              <a:t>разделяющих ценности </a:t>
            </a:r>
            <a:r>
              <a:rPr lang="ru-RU" sz="2000" dirty="0">
                <a:solidFill>
                  <a:srgbClr val="464646"/>
                </a:solidFill>
              </a:rPr>
              <a:t>СП, участвующих в различных </a:t>
            </a:r>
            <a:r>
              <a:rPr lang="ru-RU" sz="2000" dirty="0">
                <a:solidFill>
                  <a:srgbClr val="0083CA"/>
                </a:solidFill>
              </a:rPr>
              <a:t>проектах</a:t>
            </a:r>
            <a:r>
              <a:rPr lang="ru-RU" sz="2000" dirty="0">
                <a:solidFill>
                  <a:srgbClr val="464646"/>
                </a:solidFill>
              </a:rPr>
              <a:t>, связанных с СП, разным образом </a:t>
            </a:r>
            <a:r>
              <a:rPr lang="ru-RU" sz="2000" dirty="0">
                <a:solidFill>
                  <a:srgbClr val="0083CA"/>
                </a:solidFill>
              </a:rPr>
              <a:t>поддерживающих</a:t>
            </a:r>
            <a:r>
              <a:rPr lang="ru-RU" sz="2000" dirty="0">
                <a:solidFill>
                  <a:srgbClr val="464646"/>
                </a:solidFill>
              </a:rPr>
              <a:t> такие проекты. </a:t>
            </a:r>
          </a:p>
          <a:p>
            <a:pPr marL="85725" indent="0">
              <a:buNone/>
            </a:pPr>
            <a:endParaRPr lang="ru-RU" sz="2000" dirty="0" smtClean="0">
              <a:solidFill>
                <a:srgbClr val="464646"/>
              </a:solidFill>
            </a:endParaRPr>
          </a:p>
          <a:p>
            <a:pPr marL="85725" indent="0">
              <a:buNone/>
            </a:pPr>
            <a:r>
              <a:rPr lang="ru-RU" sz="2000" dirty="0" smtClean="0">
                <a:solidFill>
                  <a:srgbClr val="464646"/>
                </a:solidFill>
              </a:rPr>
              <a:t>В </a:t>
            </a:r>
            <a:r>
              <a:rPr lang="ru-RU" sz="2000" dirty="0">
                <a:solidFill>
                  <a:srgbClr val="464646"/>
                </a:solidFill>
              </a:rPr>
              <a:t>конечном счете Общество </a:t>
            </a:r>
            <a:r>
              <a:rPr lang="ru-RU" sz="2000" dirty="0">
                <a:solidFill>
                  <a:srgbClr val="00AAAD"/>
                </a:solidFill>
              </a:rPr>
              <a:t>должно стать каналом (медиасредой)</a:t>
            </a:r>
            <a:r>
              <a:rPr lang="ru-RU" sz="2000" dirty="0">
                <a:solidFill>
                  <a:srgbClr val="464646"/>
                </a:solidFill>
              </a:rPr>
              <a:t>, через который базовая инициатива </a:t>
            </a:r>
            <a:r>
              <a:rPr lang="ru-RU" sz="2000" dirty="0" smtClean="0">
                <a:solidFill>
                  <a:srgbClr val="464646"/>
                </a:solidFill>
              </a:rPr>
              <a:t>в </a:t>
            </a:r>
            <a:r>
              <a:rPr lang="ru-RU" sz="2000" dirty="0">
                <a:solidFill>
                  <a:srgbClr val="464646"/>
                </a:solidFill>
              </a:rPr>
              <a:t>лице своих основателей и руководителей </a:t>
            </a:r>
            <a:r>
              <a:rPr lang="ru-RU" sz="2000" dirty="0">
                <a:solidFill>
                  <a:srgbClr val="0083CA"/>
                </a:solidFill>
              </a:rPr>
              <a:t>взаимодействует с внешней средой, получает от нее важные сигналы, продвигает свои идеи, культуру, символы, ценности, образцы поведения</a:t>
            </a:r>
            <a:r>
              <a:rPr lang="ru-RU" sz="2000" dirty="0">
                <a:solidFill>
                  <a:srgbClr val="464646"/>
                </a:solidFill>
              </a:rPr>
              <a:t> </a:t>
            </a:r>
            <a:r>
              <a:rPr lang="ru-RU" sz="2000" dirty="0" smtClean="0">
                <a:solidFill>
                  <a:srgbClr val="464646"/>
                </a:solidFill>
              </a:rPr>
              <a:t>(</a:t>
            </a:r>
            <a:r>
              <a:rPr lang="ru-RU" sz="2000" dirty="0">
                <a:solidFill>
                  <a:srgbClr val="464646"/>
                </a:solidFill>
              </a:rPr>
              <a:t>в т.ч. в различные элитные и влиятельные группы - лоббирование). </a:t>
            </a:r>
            <a:endParaRPr lang="ru-RU" sz="2000" i="1" dirty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101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Участники «Общества развития СП»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000" indent="-361950">
              <a:spcBef>
                <a:spcPts val="400"/>
              </a:spcBef>
              <a:buFont typeface="+mj-lt"/>
              <a:buAutoNum type="arabicPeriod"/>
            </a:pPr>
            <a:r>
              <a:rPr lang="ru-RU" sz="2000" dirty="0" smtClean="0">
                <a:solidFill>
                  <a:srgbClr val="00AAAD"/>
                </a:solidFill>
              </a:rPr>
              <a:t>Гранто- </a:t>
            </a:r>
            <a:r>
              <a:rPr lang="ru-RU" sz="2000" dirty="0">
                <a:solidFill>
                  <a:srgbClr val="00AAAD"/>
                </a:solidFill>
              </a:rPr>
              <a:t>и </a:t>
            </a:r>
            <a:r>
              <a:rPr lang="ru-RU" sz="2000" dirty="0" smtClean="0">
                <a:solidFill>
                  <a:srgbClr val="00AAAD"/>
                </a:solidFill>
              </a:rPr>
              <a:t>кредитополучатели в области социального предпринимательства</a:t>
            </a:r>
            <a:r>
              <a:rPr lang="ru-RU" sz="2000" dirty="0" smtClean="0">
                <a:solidFill>
                  <a:srgbClr val="464646"/>
                </a:solidFill>
              </a:rPr>
              <a:t>, лица, получившие в рамках целевых программ официальный статус социального предпринимателя –ядро </a:t>
            </a:r>
            <a:r>
              <a:rPr lang="ru-RU" sz="2000" dirty="0">
                <a:solidFill>
                  <a:srgbClr val="464646"/>
                </a:solidFill>
              </a:rPr>
              <a:t>Общества;</a:t>
            </a:r>
          </a:p>
          <a:p>
            <a:pPr marL="360000" indent="-361950">
              <a:spcBef>
                <a:spcPts val="400"/>
              </a:spcBef>
              <a:buFont typeface="+mj-lt"/>
              <a:buAutoNum type="arabicPeriod"/>
            </a:pPr>
            <a:r>
              <a:rPr lang="ru-RU" sz="2000" dirty="0" smtClean="0">
                <a:solidFill>
                  <a:srgbClr val="00AAAD"/>
                </a:solidFill>
              </a:rPr>
              <a:t>Лица, самоидентифицирующие </a:t>
            </a:r>
            <a:r>
              <a:rPr lang="ru-RU" sz="2000" dirty="0">
                <a:solidFill>
                  <a:srgbClr val="00AAAD"/>
                </a:solidFill>
              </a:rPr>
              <a:t>себя как </a:t>
            </a:r>
            <a:r>
              <a:rPr lang="ru-RU" sz="2000" dirty="0" smtClean="0">
                <a:solidFill>
                  <a:srgbClr val="00AAAD"/>
                </a:solidFill>
              </a:rPr>
              <a:t>социальные предприниматели</a:t>
            </a:r>
            <a:r>
              <a:rPr lang="ru-RU" sz="2000" dirty="0" smtClean="0">
                <a:solidFill>
                  <a:srgbClr val="464646"/>
                </a:solidFill>
              </a:rPr>
              <a:t>, отметившиеся </a:t>
            </a:r>
            <a:r>
              <a:rPr lang="ru-RU" sz="2000" dirty="0">
                <a:solidFill>
                  <a:srgbClr val="464646"/>
                </a:solidFill>
              </a:rPr>
              <a:t>соответствующими активными коммуникациями в СМИ и социальных сетях;</a:t>
            </a:r>
          </a:p>
          <a:p>
            <a:pPr marL="360000" indent="-361950">
              <a:spcBef>
                <a:spcPts val="400"/>
              </a:spcBef>
              <a:buFont typeface="+mj-lt"/>
              <a:buAutoNum type="arabicPeriod"/>
            </a:pPr>
            <a:r>
              <a:rPr lang="ru-RU" sz="2000" dirty="0" smtClean="0">
                <a:solidFill>
                  <a:srgbClr val="00AAAD"/>
                </a:solidFill>
              </a:rPr>
              <a:t>Бизнесмены </a:t>
            </a:r>
            <a:r>
              <a:rPr lang="ru-RU" sz="2000" dirty="0">
                <a:solidFill>
                  <a:srgbClr val="00AAAD"/>
                </a:solidFill>
              </a:rPr>
              <a:t>(</a:t>
            </a:r>
            <a:r>
              <a:rPr lang="ru-RU" sz="2000" dirty="0" smtClean="0">
                <a:solidFill>
                  <a:srgbClr val="00AAAD"/>
                </a:solidFill>
              </a:rPr>
              <a:t>предприниматели), топ-менеджеры </a:t>
            </a:r>
            <a:r>
              <a:rPr lang="ru-RU" sz="2000" dirty="0">
                <a:solidFill>
                  <a:srgbClr val="00AAAD"/>
                </a:solidFill>
              </a:rPr>
              <a:t>бизнес-компаний</a:t>
            </a:r>
            <a:r>
              <a:rPr lang="ru-RU" sz="2000" dirty="0">
                <a:solidFill>
                  <a:srgbClr val="464646"/>
                </a:solidFill>
              </a:rPr>
              <a:t>, позитивно </a:t>
            </a:r>
            <a:r>
              <a:rPr lang="ru-RU" sz="2000" dirty="0" smtClean="0">
                <a:solidFill>
                  <a:srgbClr val="464646"/>
                </a:solidFill>
              </a:rPr>
              <a:t>относящиеся </a:t>
            </a:r>
            <a:r>
              <a:rPr lang="ru-RU" sz="2000" dirty="0">
                <a:solidFill>
                  <a:srgbClr val="464646"/>
                </a:solidFill>
              </a:rPr>
              <a:t>к СП</a:t>
            </a:r>
            <a:r>
              <a:rPr lang="ru-RU" sz="2000" dirty="0" smtClean="0">
                <a:solidFill>
                  <a:srgbClr val="464646"/>
                </a:solidFill>
              </a:rPr>
              <a:t>;</a:t>
            </a:r>
          </a:p>
          <a:p>
            <a:pPr marL="360000" indent="-361950">
              <a:spcBef>
                <a:spcPts val="400"/>
              </a:spcBef>
              <a:buFont typeface="+mj-lt"/>
              <a:buAutoNum type="arabicPeriod"/>
            </a:pPr>
            <a:r>
              <a:rPr lang="ru-RU" sz="2000" dirty="0">
                <a:solidFill>
                  <a:srgbClr val="00AAAD"/>
                </a:solidFill>
              </a:rPr>
              <a:t>Руководители и ведущие сотрудники НКО</a:t>
            </a:r>
            <a:r>
              <a:rPr lang="ru-RU" sz="2000" dirty="0">
                <a:solidFill>
                  <a:srgbClr val="464646"/>
                </a:solidFill>
              </a:rPr>
              <a:t>, близкие по своей философии деятельности к социальному предпринимательству;</a:t>
            </a:r>
          </a:p>
          <a:p>
            <a:pPr marL="360000" indent="-361950">
              <a:spcBef>
                <a:spcPts val="400"/>
              </a:spcBef>
              <a:buFont typeface="+mj-lt"/>
              <a:buAutoNum type="arabicPeriod"/>
            </a:pPr>
            <a:r>
              <a:rPr lang="ru-RU" sz="2000" dirty="0" err="1">
                <a:solidFill>
                  <a:srgbClr val="00AAAD"/>
                </a:solidFill>
              </a:rPr>
              <a:t>Госуправленцы</a:t>
            </a:r>
            <a:r>
              <a:rPr lang="ru-RU" sz="2000" dirty="0">
                <a:solidFill>
                  <a:srgbClr val="00AAAD"/>
                </a:solidFill>
              </a:rPr>
              <a:t> высшего и среднего звена</a:t>
            </a:r>
            <a:r>
              <a:rPr lang="ru-RU" sz="2000" dirty="0">
                <a:solidFill>
                  <a:srgbClr val="464646"/>
                </a:solidFill>
              </a:rPr>
              <a:t>, связанные со сферой социально-ориентированного бизнеса, социальных менеджеров и социальных предпринимателей</a:t>
            </a:r>
            <a:r>
              <a:rPr lang="ru-RU" sz="2000" dirty="0" smtClean="0">
                <a:solidFill>
                  <a:srgbClr val="464646"/>
                </a:solidFill>
              </a:rPr>
              <a:t>;</a:t>
            </a:r>
            <a:endParaRPr lang="ru-RU" sz="2000" dirty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204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Участники «Общества развития СП</a:t>
            </a:r>
            <a:r>
              <a:rPr lang="ru-RU" sz="3200" dirty="0" smtClean="0"/>
              <a:t>» (2)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1950" indent="-361950">
              <a:spcBef>
                <a:spcPts val="400"/>
              </a:spcBef>
              <a:buFont typeface="+mj-lt"/>
              <a:buAutoNum type="arabicPeriod" startAt="6"/>
            </a:pPr>
            <a:r>
              <a:rPr lang="ru-RU" sz="2000" dirty="0">
                <a:solidFill>
                  <a:srgbClr val="00AAAD"/>
                </a:solidFill>
              </a:rPr>
              <a:t>Студенты и преподаватели </a:t>
            </a:r>
            <a:r>
              <a:rPr lang="ru-RU" sz="2000" dirty="0">
                <a:solidFill>
                  <a:srgbClr val="464646"/>
                </a:solidFill>
              </a:rPr>
              <a:t>кафедр и факультетов менеджмента, а также бизнес-школ и других образовательных учреждений, интересующихся вопросами социального предпринимательства;</a:t>
            </a:r>
          </a:p>
          <a:p>
            <a:pPr marL="361950" indent="-361950">
              <a:spcBef>
                <a:spcPts val="400"/>
              </a:spcBef>
              <a:buFont typeface="+mj-lt"/>
              <a:buAutoNum type="arabicPeriod" startAt="6"/>
            </a:pPr>
            <a:r>
              <a:rPr lang="ru-RU" sz="2000" dirty="0" smtClean="0">
                <a:solidFill>
                  <a:srgbClr val="00AAAD"/>
                </a:solidFill>
              </a:rPr>
              <a:t>Специалисты </a:t>
            </a:r>
            <a:r>
              <a:rPr lang="ru-RU" sz="2000" dirty="0">
                <a:solidFill>
                  <a:srgbClr val="00AAAD"/>
                </a:solidFill>
              </a:rPr>
              <a:t>в области гуманитарных наук и </a:t>
            </a:r>
            <a:r>
              <a:rPr lang="ru-RU" sz="2000" dirty="0" err="1">
                <a:solidFill>
                  <a:srgbClr val="00AAAD"/>
                </a:solidFill>
              </a:rPr>
              <a:t>массмедиа</a:t>
            </a:r>
            <a:r>
              <a:rPr lang="ru-RU" sz="2000" dirty="0">
                <a:solidFill>
                  <a:srgbClr val="00AAAD"/>
                </a:solidFill>
              </a:rPr>
              <a:t> </a:t>
            </a:r>
            <a:r>
              <a:rPr lang="ru-RU" sz="2000" dirty="0">
                <a:solidFill>
                  <a:srgbClr val="464646"/>
                </a:solidFill>
              </a:rPr>
              <a:t>(психологи, культурологи, социологи, экономисты, журналисты), </a:t>
            </a:r>
            <a:r>
              <a:rPr lang="ru-RU" sz="2000" dirty="0" smtClean="0">
                <a:solidFill>
                  <a:srgbClr val="464646"/>
                </a:solidFill>
              </a:rPr>
              <a:t>заинтересованные </a:t>
            </a:r>
            <a:r>
              <a:rPr lang="ru-RU" sz="2000" dirty="0">
                <a:solidFill>
                  <a:srgbClr val="464646"/>
                </a:solidFill>
              </a:rPr>
              <a:t>в сотрудничестве с Обществом, поддерживающих развитие СП в России;</a:t>
            </a:r>
          </a:p>
          <a:p>
            <a:pPr marL="360000" indent="-360000">
              <a:spcBef>
                <a:spcPts val="400"/>
              </a:spcBef>
              <a:buFont typeface="+mj-lt"/>
              <a:buAutoNum type="arabicPeriod" startAt="6"/>
            </a:pPr>
            <a:r>
              <a:rPr lang="ru-RU" sz="2000" dirty="0" smtClean="0">
                <a:solidFill>
                  <a:srgbClr val="00AAAD"/>
                </a:solidFill>
              </a:rPr>
              <a:t>Консультанты </a:t>
            </a:r>
            <a:r>
              <a:rPr lang="ru-RU" sz="2000" dirty="0">
                <a:solidFill>
                  <a:srgbClr val="464646"/>
                </a:solidFill>
              </a:rPr>
              <a:t>по теории и практике социального предпринимательства</a:t>
            </a:r>
            <a:r>
              <a:rPr lang="ru-RU" sz="2000" dirty="0" smtClean="0">
                <a:solidFill>
                  <a:srgbClr val="464646"/>
                </a:solidFill>
              </a:rPr>
              <a:t>.</a:t>
            </a:r>
          </a:p>
          <a:p>
            <a:pPr marL="0" indent="0">
              <a:spcBef>
                <a:spcPts val="40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400"/>
              </a:spcBef>
              <a:buNone/>
            </a:pPr>
            <a:r>
              <a:rPr lang="ru-RU" sz="2000" dirty="0" smtClean="0">
                <a:solidFill>
                  <a:srgbClr val="464646"/>
                </a:solidFill>
              </a:rPr>
              <a:t>По </a:t>
            </a:r>
            <a:r>
              <a:rPr lang="ru-RU" sz="2000" dirty="0">
                <a:solidFill>
                  <a:srgbClr val="464646"/>
                </a:solidFill>
              </a:rPr>
              <a:t>мере расширения деятельности Общества правила его формирования могут меняться, в частности могут появляться специальные отделения и секции (например, «ветераны движения», «старейшины цеха» и т.п</a:t>
            </a:r>
            <a:r>
              <a:rPr lang="ru-RU" sz="2000" dirty="0" smtClean="0">
                <a:solidFill>
                  <a:srgbClr val="464646"/>
                </a:solidFill>
              </a:rPr>
              <a:t>.).</a:t>
            </a:r>
            <a:endParaRPr lang="ru-RU" sz="2000" dirty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113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8313" y="5848697"/>
            <a:ext cx="8136135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000" lvl="0" indent="-3600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700" dirty="0" smtClean="0">
                <a:solidFill>
                  <a:srgbClr val="00AAAD"/>
                </a:solidFill>
              </a:rPr>
              <a:t>Коммуникации </a:t>
            </a:r>
            <a:r>
              <a:rPr lang="ru-RU" sz="1700" dirty="0">
                <a:solidFill>
                  <a:srgbClr val="00AAAD"/>
                </a:solidFill>
              </a:rPr>
              <a:t>различных заинтересованных сторон </a:t>
            </a:r>
            <a:r>
              <a:rPr lang="ru-RU" sz="1700" dirty="0">
                <a:solidFill>
                  <a:srgbClr val="464646"/>
                </a:solidFill>
              </a:rPr>
              <a:t>(стейкхолдеров), участников процесса развития и распространения СП в России с целью поддержки различных элементов данного процесса, обмена опытом, согласования интересов, программ, проектов и т.п.;</a:t>
            </a:r>
          </a:p>
          <a:p>
            <a:pPr marL="360000" lvl="0" indent="-3600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700" dirty="0" smtClean="0">
                <a:solidFill>
                  <a:srgbClr val="00AAAD"/>
                </a:solidFill>
              </a:rPr>
              <a:t>Популяризация </a:t>
            </a:r>
            <a:r>
              <a:rPr lang="ru-RU" sz="1700" dirty="0">
                <a:solidFill>
                  <a:srgbClr val="00AAAD"/>
                </a:solidFill>
              </a:rPr>
              <a:t>идей и культуры СП в широкой среде </a:t>
            </a:r>
            <a:r>
              <a:rPr lang="ru-RU" sz="1700" dirty="0">
                <a:solidFill>
                  <a:srgbClr val="464646"/>
                </a:solidFill>
              </a:rPr>
              <a:t>(школьники, студенты, бизнес-среда, государственное и муниципальное управление и т.п.), </a:t>
            </a:r>
            <a:r>
              <a:rPr lang="ru-RU" sz="1700" dirty="0">
                <a:solidFill>
                  <a:srgbClr val="00AAAD"/>
                </a:solidFill>
              </a:rPr>
              <a:t>формирование благоприятного общественного климата </a:t>
            </a:r>
            <a:r>
              <a:rPr lang="ru-RU" sz="1700" dirty="0">
                <a:solidFill>
                  <a:srgbClr val="464646"/>
                </a:solidFill>
              </a:rPr>
              <a:t>(общественного мнения) для социального предпринимательства; </a:t>
            </a:r>
          </a:p>
          <a:p>
            <a:pPr marL="360000" lvl="0" indent="-3600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700" dirty="0" smtClean="0">
                <a:solidFill>
                  <a:srgbClr val="00AAAD"/>
                </a:solidFill>
              </a:rPr>
              <a:t>Повышение </a:t>
            </a:r>
            <a:r>
              <a:rPr lang="ru-RU" sz="1700" dirty="0">
                <a:solidFill>
                  <a:srgbClr val="00AAAD"/>
                </a:solidFill>
              </a:rPr>
              <a:t>общественного авторитета (престижа) </a:t>
            </a:r>
            <a:r>
              <a:rPr lang="ru-RU" sz="1700" dirty="0">
                <a:solidFill>
                  <a:srgbClr val="464646"/>
                </a:solidFill>
              </a:rPr>
              <a:t>социально-предпринимательской деятельности (особенно в молодежной среде);</a:t>
            </a:r>
          </a:p>
          <a:p>
            <a:pPr marL="360000" lvl="0" indent="-3600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700" dirty="0" smtClean="0">
                <a:solidFill>
                  <a:srgbClr val="00AAAD"/>
                </a:solidFill>
              </a:rPr>
              <a:t>Поиск </a:t>
            </a:r>
            <a:r>
              <a:rPr lang="ru-RU" sz="1700" dirty="0">
                <a:solidFill>
                  <a:srgbClr val="00AAAD"/>
                </a:solidFill>
              </a:rPr>
              <a:t>и популяризация «новых героев» </a:t>
            </a:r>
            <a:r>
              <a:rPr lang="ru-RU" sz="1700" dirty="0">
                <a:solidFill>
                  <a:srgbClr val="464646"/>
                </a:solidFill>
              </a:rPr>
              <a:t>- социальных предпринимателей (</a:t>
            </a:r>
            <a:r>
              <a:rPr lang="ru-RU" sz="1700" dirty="0" err="1">
                <a:solidFill>
                  <a:srgbClr val="464646"/>
                </a:solidFill>
              </a:rPr>
              <a:t>инноваторов</a:t>
            </a:r>
            <a:r>
              <a:rPr lang="ru-RU" sz="1700" dirty="0">
                <a:solidFill>
                  <a:srgbClr val="464646"/>
                </a:solidFill>
              </a:rPr>
              <a:t>, менеджеров) как культурных образцов для подражания, распространение историй успеха «новых героев»;</a:t>
            </a:r>
          </a:p>
          <a:p>
            <a:pPr marL="360000" lvl="0" indent="-3600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700" dirty="0" smtClean="0">
                <a:solidFill>
                  <a:srgbClr val="00AAAD"/>
                </a:solidFill>
              </a:rPr>
              <a:t>Формирование </a:t>
            </a:r>
            <a:r>
              <a:rPr lang="ru-RU" sz="1700" dirty="0">
                <a:solidFill>
                  <a:srgbClr val="00AAAD"/>
                </a:solidFill>
              </a:rPr>
              <a:t>системы профессионального признания и повышения репутационного капитала</a:t>
            </a:r>
            <a:r>
              <a:rPr lang="ru-RU" sz="1700" dirty="0">
                <a:solidFill>
                  <a:srgbClr val="464646"/>
                </a:solidFill>
              </a:rPr>
              <a:t> социальных предпринимателей (конкурсы, премии и т.п</a:t>
            </a:r>
            <a:r>
              <a:rPr lang="ru-RU" sz="1700" dirty="0" smtClean="0">
                <a:solidFill>
                  <a:srgbClr val="464646"/>
                </a:solidFill>
              </a:rPr>
              <a:t>.);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None/>
            </a:pPr>
            <a:endParaRPr lang="ru-RU" sz="1800" dirty="0" smtClean="0">
              <a:solidFill>
                <a:srgbClr val="464646"/>
              </a:solidFill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464646"/>
                </a:solidFill>
              </a:rPr>
              <a:t>На </a:t>
            </a:r>
            <a:r>
              <a:rPr lang="ru-RU" sz="1800" dirty="0">
                <a:solidFill>
                  <a:srgbClr val="464646"/>
                </a:solidFill>
              </a:rPr>
              <a:t>первом этапе становления </a:t>
            </a:r>
            <a:r>
              <a:rPr lang="ru-RU" sz="1800" dirty="0" smtClean="0">
                <a:solidFill>
                  <a:srgbClr val="464646"/>
                </a:solidFill>
              </a:rPr>
              <a:t>«Общества развития СП» </a:t>
            </a:r>
            <a:r>
              <a:rPr lang="ru-RU" sz="1800" dirty="0">
                <a:solidFill>
                  <a:srgbClr val="464646"/>
                </a:solidFill>
              </a:rPr>
              <a:t>целесообразно ограничиться мероприятиями, касающимися пунктов 1-5. </a:t>
            </a:r>
          </a:p>
          <a:p>
            <a:pPr marL="360000" lvl="0" indent="-360000">
              <a:lnSpc>
                <a:spcPct val="90000"/>
              </a:lnSpc>
              <a:spcBef>
                <a:spcPts val="400"/>
              </a:spcBef>
              <a:buFont typeface="+mj-lt"/>
              <a:buAutoNum type="arabicPeriod"/>
            </a:pPr>
            <a:endParaRPr lang="ru-RU" sz="1800" dirty="0">
              <a:solidFill>
                <a:srgbClr val="46464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Функционал «Общества </a:t>
            </a:r>
            <a:r>
              <a:rPr lang="ru-RU" sz="3200" dirty="0"/>
              <a:t>развития </a:t>
            </a:r>
            <a:r>
              <a:rPr lang="ru-RU" sz="3200" dirty="0" smtClean="0"/>
              <a:t>СП»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35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Функционал </a:t>
            </a:r>
            <a:r>
              <a:rPr lang="ru-RU" sz="3200" dirty="0"/>
              <a:t>«Общества развития СП»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802" y="1562249"/>
            <a:ext cx="8229600" cy="4876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700" dirty="0" smtClean="0">
                <a:solidFill>
                  <a:srgbClr val="464646"/>
                </a:solidFill>
              </a:rPr>
              <a:t>Второй этап: </a:t>
            </a:r>
          </a:p>
          <a:p>
            <a:pPr marL="342900" lvl="0" indent="-342900">
              <a:buFont typeface="+mj-lt"/>
              <a:buAutoNum type="arabicPeriod" startAt="6"/>
            </a:pPr>
            <a:r>
              <a:rPr lang="ru-RU" sz="1700" dirty="0" smtClean="0">
                <a:solidFill>
                  <a:srgbClr val="00AAAD"/>
                </a:solidFill>
              </a:rPr>
              <a:t>Содействие </a:t>
            </a:r>
            <a:r>
              <a:rPr lang="ru-RU" sz="1700" dirty="0">
                <a:solidFill>
                  <a:srgbClr val="00AAAD"/>
                </a:solidFill>
              </a:rPr>
              <a:t>нормативному обеспечению</a:t>
            </a:r>
            <a:r>
              <a:rPr lang="ru-RU" sz="1700" dirty="0">
                <a:solidFill>
                  <a:srgbClr val="464646"/>
                </a:solidFill>
              </a:rPr>
              <a:t> деятельности социальных предпринимателей, расширению правовой базы этой деятельности, закрепление соответствующего статуса в нормативных документах; </a:t>
            </a:r>
          </a:p>
          <a:p>
            <a:pPr marL="342900" lvl="0" indent="-342900">
              <a:buFont typeface="+mj-lt"/>
              <a:buAutoNum type="arabicPeriod" startAt="6"/>
            </a:pPr>
            <a:r>
              <a:rPr lang="ru-RU" sz="1700" dirty="0" smtClean="0">
                <a:solidFill>
                  <a:srgbClr val="00AAAD"/>
                </a:solidFill>
              </a:rPr>
              <a:t>Разработка </a:t>
            </a:r>
            <a:r>
              <a:rPr lang="ru-RU" sz="1700" dirty="0">
                <a:solidFill>
                  <a:srgbClr val="00AAAD"/>
                </a:solidFill>
              </a:rPr>
              <a:t>специальных образовательных курсов </a:t>
            </a:r>
            <a:r>
              <a:rPr lang="ru-RU" sz="1700" dirty="0">
                <a:solidFill>
                  <a:srgbClr val="464646"/>
                </a:solidFill>
              </a:rPr>
              <a:t>по СП, специальная (дополнительная) профессиональная подготовка студентов бизнес-школ и бизнес-факультетов; (в дальнейшем – разработка образовательного стандарта) </a:t>
            </a:r>
          </a:p>
          <a:p>
            <a:pPr marL="342900" lvl="0" indent="-342900">
              <a:buFont typeface="+mj-lt"/>
              <a:buAutoNum type="arabicPeriod" startAt="6"/>
            </a:pPr>
            <a:r>
              <a:rPr lang="ru-RU" sz="1700" dirty="0" smtClean="0">
                <a:solidFill>
                  <a:srgbClr val="00AAAD"/>
                </a:solidFill>
              </a:rPr>
              <a:t>Коммуникации </a:t>
            </a:r>
            <a:r>
              <a:rPr lang="ru-RU" sz="1700" dirty="0">
                <a:solidFill>
                  <a:srgbClr val="00AAAD"/>
                </a:solidFill>
              </a:rPr>
              <a:t>с регулирующими органами, лоббирование интересов </a:t>
            </a:r>
            <a:r>
              <a:rPr lang="ru-RU" sz="1700" dirty="0">
                <a:solidFill>
                  <a:srgbClr val="464646"/>
                </a:solidFill>
              </a:rPr>
              <a:t>участников процессов социального предпринимательства, </a:t>
            </a:r>
            <a:r>
              <a:rPr lang="ru-RU" sz="1700" dirty="0">
                <a:solidFill>
                  <a:srgbClr val="00AAAD"/>
                </a:solidFill>
              </a:rPr>
              <a:t>участие в законотворчестве, экспертизе </a:t>
            </a:r>
            <a:r>
              <a:rPr lang="ru-RU" sz="1700" dirty="0">
                <a:solidFill>
                  <a:srgbClr val="464646"/>
                </a:solidFill>
              </a:rPr>
              <a:t>и т.п.;</a:t>
            </a:r>
          </a:p>
          <a:p>
            <a:pPr marL="342900" lvl="0" indent="-342900">
              <a:buFont typeface="+mj-lt"/>
              <a:buAutoNum type="arabicPeriod" startAt="6"/>
            </a:pPr>
            <a:r>
              <a:rPr lang="ru-RU" sz="1700" dirty="0" smtClean="0">
                <a:solidFill>
                  <a:srgbClr val="00AAAD"/>
                </a:solidFill>
              </a:rPr>
              <a:t>Коммуникации </a:t>
            </a:r>
            <a:r>
              <a:rPr lang="ru-RU" sz="1700" dirty="0">
                <a:solidFill>
                  <a:srgbClr val="464646"/>
                </a:solidFill>
              </a:rPr>
              <a:t>с другими социально-профессиональными сообществами, </a:t>
            </a:r>
            <a:r>
              <a:rPr lang="ru-RU" sz="1700" dirty="0">
                <a:solidFill>
                  <a:srgbClr val="00AAAD"/>
                </a:solidFill>
              </a:rPr>
              <a:t>представительство </a:t>
            </a:r>
            <a:r>
              <a:rPr lang="ru-RU" sz="1700" dirty="0">
                <a:solidFill>
                  <a:srgbClr val="464646"/>
                </a:solidFill>
              </a:rPr>
              <a:t>в национальных и международных ассоциациях;</a:t>
            </a:r>
          </a:p>
          <a:p>
            <a:pPr marL="342900" lvl="0" indent="-342900">
              <a:buFont typeface="+mj-lt"/>
              <a:buAutoNum type="arabicPeriod" startAt="6"/>
            </a:pPr>
            <a:r>
              <a:rPr lang="ru-RU" sz="1700" dirty="0" smtClean="0">
                <a:solidFill>
                  <a:srgbClr val="FF0000"/>
                </a:solidFill>
              </a:rPr>
              <a:t>Проектная </a:t>
            </a:r>
            <a:r>
              <a:rPr lang="ru-RU" sz="1700" dirty="0">
                <a:solidFill>
                  <a:srgbClr val="FF0000"/>
                </a:solidFill>
              </a:rPr>
              <a:t>деятельность (по отдельному </a:t>
            </a:r>
            <a:r>
              <a:rPr lang="ru-RU" sz="1700" dirty="0" smtClean="0">
                <a:solidFill>
                  <a:srgbClr val="FF0000"/>
                </a:solidFill>
              </a:rPr>
              <a:t>плану).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464646"/>
                </a:solidFill>
              </a:rPr>
              <a:t>Общий </a:t>
            </a:r>
            <a:r>
              <a:rPr lang="ru-RU" sz="1800" b="1" dirty="0">
                <a:solidFill>
                  <a:srgbClr val="464646"/>
                </a:solidFill>
              </a:rPr>
              <a:t>план-график мероприятий</a:t>
            </a:r>
            <a:r>
              <a:rPr lang="ru-RU" sz="1800" dirty="0">
                <a:solidFill>
                  <a:srgbClr val="464646"/>
                </a:solidFill>
              </a:rPr>
              <a:t> должен быть рассчитан на период до </a:t>
            </a:r>
            <a:r>
              <a:rPr lang="ru-RU" sz="1800" dirty="0" smtClean="0">
                <a:solidFill>
                  <a:srgbClr val="464646"/>
                </a:solidFill>
              </a:rPr>
              <a:t>лета 2014 </a:t>
            </a:r>
            <a:r>
              <a:rPr lang="ru-RU" sz="1800" dirty="0">
                <a:solidFill>
                  <a:srgbClr val="464646"/>
                </a:solidFill>
              </a:rPr>
              <a:t>года. К этому времени Общество должно сформироваться как постоянное и устойчивое.</a:t>
            </a:r>
          </a:p>
          <a:p>
            <a:pPr marL="0" lvl="0" indent="0">
              <a:buNone/>
            </a:pPr>
            <a:endParaRPr lang="ru-RU" sz="1800" dirty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405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Формы активности </a:t>
            </a:r>
            <a:r>
              <a:rPr lang="ru-RU" sz="3600" dirty="0"/>
              <a:t>«Общества развития </a:t>
            </a:r>
            <a:r>
              <a:rPr lang="ru-RU" sz="3600" dirty="0" smtClean="0"/>
              <a:t>социального предпринимательства»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464646"/>
                </a:solidFill>
              </a:rPr>
              <a:t>Арсенал </a:t>
            </a:r>
            <a:r>
              <a:rPr lang="ru-RU" sz="1800" dirty="0" smtClean="0">
                <a:solidFill>
                  <a:srgbClr val="464646"/>
                </a:solidFill>
              </a:rPr>
              <a:t>возможных </a:t>
            </a:r>
            <a:r>
              <a:rPr lang="ru-RU" sz="1800" dirty="0">
                <a:solidFill>
                  <a:srgbClr val="464646"/>
                </a:solidFill>
              </a:rPr>
              <a:t>форм активности Общества </a:t>
            </a:r>
            <a:r>
              <a:rPr lang="ru-RU" sz="1800" dirty="0" smtClean="0">
                <a:solidFill>
                  <a:srgbClr val="464646"/>
                </a:solidFill>
              </a:rPr>
              <a:t>обширен</a:t>
            </a:r>
            <a:r>
              <a:rPr lang="ru-RU" sz="1800" dirty="0">
                <a:solidFill>
                  <a:srgbClr val="464646"/>
                </a:solidFill>
              </a:rPr>
              <a:t>. </a:t>
            </a:r>
            <a:r>
              <a:rPr lang="ru-RU" sz="1800" dirty="0" smtClean="0">
                <a:solidFill>
                  <a:srgbClr val="464646"/>
                </a:solidFill>
              </a:rPr>
              <a:t>В </a:t>
            </a:r>
            <a:r>
              <a:rPr lang="ru-RU" sz="1800" dirty="0">
                <a:solidFill>
                  <a:srgbClr val="464646"/>
                </a:solidFill>
              </a:rPr>
              <a:t>первое время, когда деятельность Общества будет прежде всего заключаться в </a:t>
            </a:r>
            <a:r>
              <a:rPr lang="ru-RU" sz="1800" dirty="0">
                <a:solidFill>
                  <a:srgbClr val="00AAAD"/>
                </a:solidFill>
              </a:rPr>
              <a:t>формировании самого Общества и объединения всех заинтересованных союзников и партнеров</a:t>
            </a:r>
            <a:r>
              <a:rPr lang="ru-RU" sz="1800" dirty="0">
                <a:solidFill>
                  <a:srgbClr val="464646"/>
                </a:solidFill>
              </a:rPr>
              <a:t>, </a:t>
            </a:r>
            <a:r>
              <a:rPr lang="ru-RU" sz="1800" dirty="0" smtClean="0">
                <a:solidFill>
                  <a:srgbClr val="464646"/>
                </a:solidFill>
              </a:rPr>
              <a:t>необходимо </a:t>
            </a:r>
            <a:r>
              <a:rPr lang="ru-RU" sz="1800" dirty="0">
                <a:solidFill>
                  <a:srgbClr val="464646"/>
                </a:solidFill>
              </a:rPr>
              <a:t>сконцентрироваться на </a:t>
            </a:r>
            <a:r>
              <a:rPr lang="ru-RU" sz="1800" dirty="0">
                <a:solidFill>
                  <a:srgbClr val="00AAAD"/>
                </a:solidFill>
              </a:rPr>
              <a:t>коммуникационных </a:t>
            </a:r>
            <a:r>
              <a:rPr lang="ru-RU" sz="1800" dirty="0" smtClean="0">
                <a:solidFill>
                  <a:srgbClr val="00AAAD"/>
                </a:solidFill>
              </a:rPr>
              <a:t>мероприятиях трех уровней (контуров)</a:t>
            </a:r>
            <a:r>
              <a:rPr lang="ru-RU" sz="1800" dirty="0" smtClean="0">
                <a:solidFill>
                  <a:srgbClr val="464646"/>
                </a:solidFill>
              </a:rPr>
              <a:t> – внешнего, среднего и внутреннего. </a:t>
            </a:r>
          </a:p>
          <a:p>
            <a:pPr marL="360000" indent="-360000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800" b="1" dirty="0">
                <a:solidFill>
                  <a:srgbClr val="464646"/>
                </a:solidFill>
              </a:rPr>
              <a:t>Внутренний контур</a:t>
            </a:r>
            <a:r>
              <a:rPr lang="ru-RU" sz="1800" dirty="0">
                <a:solidFill>
                  <a:srgbClr val="464646"/>
                </a:solidFill>
              </a:rPr>
              <a:t>: целевая группа – активные участники Общества;</a:t>
            </a:r>
          </a:p>
          <a:p>
            <a:pPr marL="819150" indent="-457200">
              <a:buFont typeface="+mj-lt"/>
              <a:buAutoNum type="arabicPeriod"/>
            </a:pPr>
            <a:r>
              <a:rPr lang="ru-RU" sz="1800" dirty="0">
                <a:solidFill>
                  <a:srgbClr val="00AAAD"/>
                </a:solidFill>
              </a:rPr>
              <a:t>Создание постоянного сетевого сообщества </a:t>
            </a:r>
            <a:r>
              <a:rPr lang="ru-RU" sz="1800" dirty="0">
                <a:solidFill>
                  <a:srgbClr val="464646"/>
                </a:solidFill>
              </a:rPr>
              <a:t>(на базе современных программных платформ, поддерживающих корпоративные социальные сети) с активизацией обсуждений важнейших вопросов, выявление – формирование актива Общества;</a:t>
            </a:r>
          </a:p>
          <a:p>
            <a:pPr marL="819150" indent="-457200">
              <a:buFont typeface="+mj-lt"/>
              <a:buAutoNum type="arabicPeriod"/>
            </a:pPr>
            <a:r>
              <a:rPr lang="ru-RU" sz="1800" dirty="0" smtClean="0">
                <a:solidFill>
                  <a:srgbClr val="00AAAD"/>
                </a:solidFill>
              </a:rPr>
              <a:t>Проведение </a:t>
            </a:r>
            <a:r>
              <a:rPr lang="ru-RU" sz="1800" dirty="0">
                <a:solidFill>
                  <a:srgbClr val="00AAAD"/>
                </a:solidFill>
              </a:rPr>
              <a:t>клубных встреч актива Общества </a:t>
            </a:r>
            <a:r>
              <a:rPr lang="ru-RU" sz="1800" dirty="0">
                <a:solidFill>
                  <a:srgbClr val="464646"/>
                </a:solidFill>
              </a:rPr>
              <a:t>в формате в рамках профессиональных и отраслевых конференций, «интеллектуальных </a:t>
            </a:r>
            <a:r>
              <a:rPr lang="ru-RU" sz="1800" dirty="0" smtClean="0">
                <a:solidFill>
                  <a:srgbClr val="464646"/>
                </a:solidFill>
              </a:rPr>
              <a:t>гостиных», экспертных сессий и </a:t>
            </a:r>
            <a:r>
              <a:rPr lang="ru-RU" sz="1800" dirty="0">
                <a:solidFill>
                  <a:srgbClr val="464646"/>
                </a:solidFill>
              </a:rPr>
              <a:t>т.п. с целью выработки программы развития Общества и социального предпринимательства в России</a:t>
            </a:r>
            <a:r>
              <a:rPr lang="ru-RU" sz="1800" dirty="0" smtClean="0">
                <a:solidFill>
                  <a:srgbClr val="464646"/>
                </a:solidFill>
              </a:rPr>
              <a:t>.</a:t>
            </a:r>
            <a:endParaRPr lang="ru-RU" sz="1800" dirty="0">
              <a:solidFill>
                <a:srgbClr val="46464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9B0651-EE4F-4900-A07F-96A6BFA9D0F0}" type="slidenum">
              <a:rPr lang="ru-RU" smtClean="0"/>
              <a:pPr algn="r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909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1083</TotalTime>
  <Words>2385</Words>
  <Application>Microsoft Office PowerPoint</Application>
  <PresentationFormat>Экран (4:3)</PresentationFormat>
  <Paragraphs>176</Paragraphs>
  <Slides>26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Ясность</vt:lpstr>
      <vt:lpstr>Проект «общество развития социального предпринимательства»</vt:lpstr>
      <vt:lpstr>1. Общая концепция проекта</vt:lpstr>
      <vt:lpstr>Миссия проекта </vt:lpstr>
      <vt:lpstr>«Общество развития социального предпринимательства»</vt:lpstr>
      <vt:lpstr>Участники «Общества развития СП»</vt:lpstr>
      <vt:lpstr>Участники «Общества развития СП» (2)</vt:lpstr>
      <vt:lpstr>Функционал «Общества развития СП»</vt:lpstr>
      <vt:lpstr>Функционал «Общества развития СП»</vt:lpstr>
      <vt:lpstr>Формы активности «Общества развития социального предпринимательства»</vt:lpstr>
      <vt:lpstr>Формы активности «Общества развития Социального предпринимательства» (2)</vt:lpstr>
      <vt:lpstr>Формы активности «Общества развития Социального предпринимательства» (3)</vt:lpstr>
      <vt:lpstr>Некоторые дополнительные вопросы создания «Общества развития СП»</vt:lpstr>
      <vt:lpstr>Формирование актива «общества развития сп»</vt:lpstr>
      <vt:lpstr>Исходные положения</vt:lpstr>
      <vt:lpstr>Формирование актива «Общества развития СП»</vt:lpstr>
      <vt:lpstr>Деятельное сообщество</vt:lpstr>
      <vt:lpstr>Механизм формирования деятельного сообщества </vt:lpstr>
      <vt:lpstr>Основные этапы работы: 1</vt:lpstr>
      <vt:lpstr>Основные этапы работы: 2</vt:lpstr>
      <vt:lpstr>Основные этапы работы: 3</vt:lpstr>
      <vt:lpstr>Некоторые принципы работы</vt:lpstr>
      <vt:lpstr>Некоторые принципы работы</vt:lpstr>
      <vt:lpstr>Некоторые принципы работы</vt:lpstr>
      <vt:lpstr>Участники сетевого сообщества </vt:lpstr>
      <vt:lpstr>Ресурсное обеспечение проекта</vt:lpstr>
      <vt:lpstr>Social Business Group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IVZ</dc:creator>
  <cp:lastModifiedBy>Дарья Мальцева</cp:lastModifiedBy>
  <cp:revision>92</cp:revision>
  <dcterms:modified xsi:type="dcterms:W3CDTF">2013-05-28T21:48:54Z</dcterms:modified>
</cp:coreProperties>
</file>